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2" r:id="rId8"/>
    <p:sldId id="260"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FE136-1C7A-4504-8490-3F7C1105956B}"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373873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FE136-1C7A-4504-8490-3F7C1105956B}"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238617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FE136-1C7A-4504-8490-3F7C1105956B}"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178827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FE136-1C7A-4504-8490-3F7C1105956B}"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305825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FE136-1C7A-4504-8490-3F7C1105956B}"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9217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FE136-1C7A-4504-8490-3F7C1105956B}" type="datetimeFigureOut">
              <a:rPr lang="en-GB" smtClean="0"/>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111272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FE136-1C7A-4504-8490-3F7C1105956B}" type="datetimeFigureOut">
              <a:rPr lang="en-GB" smtClean="0"/>
              <a:t>05/04/2020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343136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FE136-1C7A-4504-8490-3F7C1105956B}" type="datetimeFigureOut">
              <a:rPr lang="en-GB" smtClean="0"/>
              <a:t>05/04/2020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331750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FE136-1C7A-4504-8490-3F7C1105956B}" type="datetimeFigureOut">
              <a:rPr lang="en-GB" smtClean="0"/>
              <a:t>05/04/2020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140341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EFE136-1C7A-4504-8490-3F7C1105956B}" type="datetimeFigureOut">
              <a:rPr lang="en-GB" smtClean="0"/>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115023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EFE136-1C7A-4504-8490-3F7C1105956B}" type="datetimeFigureOut">
              <a:rPr lang="en-GB" smtClean="0"/>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771C2-0460-4D4D-BAB1-4C61F5C80FE8}" type="slidenum">
              <a:rPr lang="en-GB" smtClean="0"/>
              <a:t>‹#›</a:t>
            </a:fld>
            <a:endParaRPr lang="en-GB"/>
          </a:p>
        </p:txBody>
      </p:sp>
    </p:spTree>
    <p:extLst>
      <p:ext uri="{BB962C8B-B14F-4D97-AF65-F5344CB8AC3E}">
        <p14:creationId xmlns:p14="http://schemas.microsoft.com/office/powerpoint/2010/main" val="404030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FE136-1C7A-4504-8490-3F7C1105956B}" type="datetimeFigureOut">
              <a:rPr lang="en-GB" smtClean="0"/>
              <a:t>05/04/2020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771C2-0460-4D4D-BAB1-4C61F5C80FE8}" type="slidenum">
              <a:rPr lang="en-GB" smtClean="0"/>
              <a:t>‹#›</a:t>
            </a:fld>
            <a:endParaRPr lang="en-GB"/>
          </a:p>
        </p:txBody>
      </p:sp>
    </p:spTree>
    <p:extLst>
      <p:ext uri="{BB962C8B-B14F-4D97-AF65-F5344CB8AC3E}">
        <p14:creationId xmlns:p14="http://schemas.microsoft.com/office/powerpoint/2010/main" val="1384088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9o3K9yegLV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1Kh49twWLa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5lA31rEZs4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cy/url?sa=i&amp;rct=j&amp;q=&amp;source=images&amp;cd=&amp;cad=rja&amp;docid=YrwRnl5OqXOFHM&amp;tbnid=75OTgQxoljbnTM:&amp;ved=0CAUQjRw&amp;url=http://panagiaalexiotissa.blogspot.com/2013/04/blog-post_1304.html&amp;ei=Ple3UcrNJ4rKtAbDjYDICA&amp;bvm=bv.47534661,d.Yms&amp;psig=AFQjCNE03e6zSGIEW_WOe9TF7yQKmvvjxg&amp;ust=137105628359508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JnpFGXe2_7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oSYKJvWabb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00QQrBLo2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cy/url?sa=i&amp;rct=j&amp;q=yellow+daisies&amp;source=images&amp;cd=&amp;cad=rja&amp;docid=2XtpLH9eU0ydRM&amp;tbnid=xv3daWqMIVVRTM:&amp;ved=0CAUQjRw&amp;url=http://commons.wikimedia.org/wiki/File:Yellow_daisies_and_red_poppies_on_Ponta_do_Pargo_cliffs_-_Apr_2013.jpg&amp;ei=EkzRUYb0NIebO5T2gPAC&amp;bvm=bv.48572450,d.ZWU&amp;psig=AFQjCNGrQ8K153pV5_JssH1NYknJwgwq4A&amp;ust=1372757296170377"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m.cy/url?sa=i&amp;rct=j&amp;q=%CE%BB%CE%AC%CE%B6%CE%B1%CF%81%CE%BF%CF%82,+%CE%BB%CE%BF%CF%85%CE%BB%CE%BF%CF%8D%CE%B4%CE%B9&amp;source=images&amp;cd=&amp;cad=rja&amp;docid=EbN6gk93wM7liM&amp;tbnid=VEYT8UelG9kayM:&amp;ved=0CAUQjRw&amp;url=http://akrasakis.blogspot.com/2011/04/blog-post_9723.html&amp;ei=BVDRUYujPIv_PJbqgIgB&amp;bvm=bv.48572450,d.ZWU&amp;psig=AFQjCNGMy7VrwEvsVZDaOn-9CjakvIFN2A&amp;ust=1372758314272610"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1CEDA-ED1E-48D2-B5E8-60B43FB19FF7}"/>
              </a:ext>
            </a:extLst>
          </p:cNvPr>
          <p:cNvSpPr>
            <a:spLocks noGrp="1"/>
          </p:cNvSpPr>
          <p:nvPr>
            <p:ph type="ctrTitle"/>
          </p:nvPr>
        </p:nvSpPr>
        <p:spPr>
          <a:xfrm>
            <a:off x="838199" y="291090"/>
            <a:ext cx="10515599" cy="932688"/>
          </a:xfrm>
        </p:spPr>
        <p:txBody>
          <a:bodyPr>
            <a:normAutofit/>
          </a:bodyPr>
          <a:lstStyle/>
          <a:p>
            <a:r>
              <a:rPr lang="el-GR" sz="4800" dirty="0"/>
              <a:t>ΤΟ ΠΑΣΧΑ ΜΕΣΑ ΑΠΟ ΤΗ ΜΟΥΣΙΚΗ</a:t>
            </a:r>
            <a:endParaRPr lang="en-GB" sz="4800" dirty="0"/>
          </a:p>
        </p:txBody>
      </p:sp>
      <p:sp>
        <p:nvSpPr>
          <p:cNvPr id="3" name="Subtitle 2">
            <a:extLst>
              <a:ext uri="{FF2B5EF4-FFF2-40B4-BE49-F238E27FC236}">
                <a16:creationId xmlns:a16="http://schemas.microsoft.com/office/drawing/2014/main" xmlns="" id="{7781FB87-D4D5-4F16-8609-03D71DE1FA1F}"/>
              </a:ext>
            </a:extLst>
          </p:cNvPr>
          <p:cNvSpPr>
            <a:spLocks noGrp="1"/>
          </p:cNvSpPr>
          <p:nvPr>
            <p:ph type="subTitle" idx="1"/>
          </p:nvPr>
        </p:nvSpPr>
        <p:spPr>
          <a:xfrm>
            <a:off x="838199" y="1335726"/>
            <a:ext cx="10515599" cy="420624"/>
          </a:xfrm>
        </p:spPr>
        <p:txBody>
          <a:bodyPr>
            <a:normAutofit/>
          </a:bodyPr>
          <a:lstStyle/>
          <a:p>
            <a:endParaRPr lang="en-GB" sz="2000"/>
          </a:p>
        </p:txBody>
      </p:sp>
      <p:pic>
        <p:nvPicPr>
          <p:cNvPr id="4" name="Picture 3">
            <a:extLst>
              <a:ext uri="{FF2B5EF4-FFF2-40B4-BE49-F238E27FC236}">
                <a16:creationId xmlns:a16="http://schemas.microsoft.com/office/drawing/2014/main" xmlns="" id="{3914D0C3-D6C3-44F3-B111-D04C6CAF9DD4}"/>
              </a:ext>
            </a:extLst>
          </p:cNvPr>
          <p:cNvPicPr>
            <a:picLocks noChangeAspect="1"/>
          </p:cNvPicPr>
          <p:nvPr/>
        </p:nvPicPr>
        <p:blipFill>
          <a:blip r:embed="rId2"/>
          <a:stretch>
            <a:fillRect/>
          </a:stretch>
        </p:blipFill>
        <p:spPr>
          <a:xfrm>
            <a:off x="2200608" y="1863801"/>
            <a:ext cx="7790782" cy="4440746"/>
          </a:xfrm>
          <a:prstGeom prst="rect">
            <a:avLst/>
          </a:prstGeom>
        </p:spPr>
      </p:pic>
    </p:spTree>
    <p:extLst>
      <p:ext uri="{BB962C8B-B14F-4D97-AF65-F5344CB8AC3E}">
        <p14:creationId xmlns:p14="http://schemas.microsoft.com/office/powerpoint/2010/main" val="307132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Οι Επιτάφιοι (Ο Επιτάφιος του Αγίου Νικόλα των Μηνιατών Ληξουρίου ...">
            <a:extLst>
              <a:ext uri="{FF2B5EF4-FFF2-40B4-BE49-F238E27FC236}">
                <a16:creationId xmlns:a16="http://schemas.microsoft.com/office/drawing/2014/main" xmlns="" id="{306F62B7-1CA3-4BC6-9275-C5B16FAB87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65" r="7703"/>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0BD17FF-13B0-47DD-94C8-299334BDBD7E}"/>
              </a:ext>
            </a:extLst>
          </p:cNvPr>
          <p:cNvSpPr>
            <a:spLocks noGrp="1"/>
          </p:cNvSpPr>
          <p:nvPr>
            <p:ph type="title"/>
          </p:nvPr>
        </p:nvSpPr>
        <p:spPr>
          <a:xfrm>
            <a:off x="374904" y="856488"/>
            <a:ext cx="4992624" cy="1243584"/>
          </a:xfrm>
        </p:spPr>
        <p:txBody>
          <a:bodyPr anchor="ctr">
            <a:normAutofit/>
          </a:bodyPr>
          <a:lstStyle/>
          <a:p>
            <a:endParaRPr lang="en-GB" sz="3400"/>
          </a:p>
        </p:txBody>
      </p:sp>
      <p:sp>
        <p:nvSpPr>
          <p:cNvPr id="77" name="Rectangle 76">
            <a:extLst>
              <a:ext uri="{FF2B5EF4-FFF2-40B4-BE49-F238E27FC236}">
                <a16:creationId xmlns:a16="http://schemas.microsoft.com/office/drawing/2014/main" xmlns=""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EF2A2D3E-88C9-405C-B9CB-4E315283F15A}"/>
              </a:ext>
            </a:extLst>
          </p:cNvPr>
          <p:cNvSpPr>
            <a:spLocks noGrp="1"/>
          </p:cNvSpPr>
          <p:nvPr>
            <p:ph idx="1"/>
          </p:nvPr>
        </p:nvSpPr>
        <p:spPr>
          <a:xfrm>
            <a:off x="374904" y="2522949"/>
            <a:ext cx="5065776" cy="3402363"/>
          </a:xfrm>
        </p:spPr>
        <p:txBody>
          <a:bodyPr anchor="t">
            <a:normAutofit/>
          </a:bodyPr>
          <a:lstStyle/>
          <a:p>
            <a:r>
              <a:rPr lang="el-GR" sz="2000" dirty="0"/>
              <a:t>Τραγούδια ακούμε και στην εκκλησία. </a:t>
            </a:r>
            <a:endParaRPr lang="en-GB" sz="2000" dirty="0"/>
          </a:p>
          <a:p>
            <a:r>
              <a:rPr lang="el-GR" sz="2000" dirty="0"/>
              <a:t>Την Μεγάλη Παρασκευή τραγουδούμε τα εγκώμια του επιτάφιου θρήνου.</a:t>
            </a:r>
          </a:p>
          <a:p>
            <a:r>
              <a:rPr lang="el-GR" sz="2000" dirty="0"/>
              <a:t>Αν θέλετε μπορείτε να ακούσετε για λίγο ανοίγοντας τον πιο κάτω σύνδεσμο. </a:t>
            </a:r>
          </a:p>
          <a:p>
            <a:pPr marL="0" indent="0">
              <a:buNone/>
            </a:pPr>
            <a:r>
              <a:rPr lang="en-GB" sz="2000" dirty="0">
                <a:hlinkClick r:id="rId3"/>
              </a:rPr>
              <a:t>https://www.youtube.com/watch?v=9o3K9yegLVM</a:t>
            </a:r>
            <a:endParaRPr lang="en-GB" sz="2000" dirty="0"/>
          </a:p>
        </p:txBody>
      </p:sp>
    </p:spTree>
    <p:extLst>
      <p:ext uri="{BB962C8B-B14F-4D97-AF65-F5344CB8AC3E}">
        <p14:creationId xmlns:p14="http://schemas.microsoft.com/office/powerpoint/2010/main" val="248837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61FC2EF-CBAB-4065-8B5D-28AEF2C32B44}"/>
              </a:ext>
            </a:extLst>
          </p:cNvPr>
          <p:cNvSpPr>
            <a:spLocks noGrp="1"/>
          </p:cNvSpPr>
          <p:nvPr>
            <p:ph type="title"/>
          </p:nvPr>
        </p:nvSpPr>
        <p:spPr>
          <a:xfrm>
            <a:off x="1045028" y="1336329"/>
            <a:ext cx="3892732" cy="4382588"/>
          </a:xfrm>
        </p:spPr>
        <p:txBody>
          <a:bodyPr anchor="ctr">
            <a:normAutofit/>
          </a:bodyPr>
          <a:lstStyle/>
          <a:p>
            <a:r>
              <a:rPr lang="el-GR" sz="2000" dirty="0"/>
              <a:t>Κι από τη λυπητερή μουσική του επιταφίου πάμε στη χαρούμενη μουσική του </a:t>
            </a:r>
            <a:r>
              <a:rPr lang="el-GR" sz="2000" dirty="0" err="1"/>
              <a:t>Απολυτικίου</a:t>
            </a:r>
            <a:r>
              <a:rPr lang="el-GR" sz="2000" dirty="0"/>
              <a:t> του Πάσχα.</a:t>
            </a:r>
            <a:br>
              <a:rPr lang="el-GR" sz="2000" dirty="0"/>
            </a:br>
            <a:r>
              <a:rPr lang="el-GR" sz="2000" dirty="0"/>
              <a:t/>
            </a:r>
            <a:br>
              <a:rPr lang="el-GR" sz="2000" dirty="0"/>
            </a:br>
            <a:r>
              <a:rPr lang="el-GR" sz="2000" dirty="0"/>
              <a:t> Χριστός Ανέστη ψάλλουμε όλοι μαζί το Μεγάλο Σάββατο στην Ανάσταση. Πιο κάτω μπορείτε </a:t>
            </a:r>
            <a:r>
              <a:rPr lang="el-GR" sz="2000" dirty="0" err="1"/>
              <a:t>ν΄ακούσετε</a:t>
            </a:r>
            <a:r>
              <a:rPr lang="el-GR" sz="2000" dirty="0"/>
              <a:t> το Χριστός Ανέστη σε 5 γλώσσες.(Ελληνικά, Αραβικά, Αγγλικά, Γαλλικά και Ρωσικά(Σλαβικά)</a:t>
            </a:r>
            <a:endParaRPr lang="en-GB" sz="2000" dirty="0"/>
          </a:p>
        </p:txBody>
      </p:sp>
      <p:grpSp>
        <p:nvGrpSpPr>
          <p:cNvPr id="10" name="Group 9">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5F303834-6AA1-421D-8D15-E8B1B831F13A}"/>
              </a:ext>
            </a:extLst>
          </p:cNvPr>
          <p:cNvSpPr>
            <a:spLocks noGrp="1"/>
          </p:cNvSpPr>
          <p:nvPr>
            <p:ph idx="1"/>
          </p:nvPr>
        </p:nvSpPr>
        <p:spPr>
          <a:xfrm>
            <a:off x="6096001" y="1336329"/>
            <a:ext cx="5260848" cy="4382588"/>
          </a:xfrm>
        </p:spPr>
        <p:txBody>
          <a:bodyPr anchor="ctr">
            <a:normAutofit/>
          </a:bodyPr>
          <a:lstStyle/>
          <a:p>
            <a:r>
              <a:rPr lang="en-GB" sz="2000" dirty="0">
                <a:hlinkClick r:id="rId2"/>
              </a:rPr>
              <a:t>https://www.youtube.com/watch?v=1Kh49twWLao</a:t>
            </a:r>
            <a:endParaRPr lang="en-GB" sz="2000" dirty="0"/>
          </a:p>
        </p:txBody>
      </p:sp>
    </p:spTree>
    <p:extLst>
      <p:ext uri="{BB962C8B-B14F-4D97-AF65-F5344CB8AC3E}">
        <p14:creationId xmlns:p14="http://schemas.microsoft.com/office/powerpoint/2010/main" val="46333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7294693-5A45-491B-8064-36A0CD0D676F}"/>
              </a:ext>
            </a:extLst>
          </p:cNvPr>
          <p:cNvPicPr>
            <a:picLocks noChangeAspect="1"/>
          </p:cNvPicPr>
          <p:nvPr/>
        </p:nvPicPr>
        <p:blipFill>
          <a:blip r:embed="rId2"/>
          <a:stretch>
            <a:fillRect/>
          </a:stretch>
        </p:blipFill>
        <p:spPr>
          <a:xfrm>
            <a:off x="838199" y="587374"/>
            <a:ext cx="5639533" cy="2841625"/>
          </a:xfrm>
          <a:prstGeom prst="rect">
            <a:avLst/>
          </a:prstGeom>
        </p:spPr>
      </p:pic>
      <p:sp>
        <p:nvSpPr>
          <p:cNvPr id="2" name="Title 1">
            <a:extLst>
              <a:ext uri="{FF2B5EF4-FFF2-40B4-BE49-F238E27FC236}">
                <a16:creationId xmlns:a16="http://schemas.microsoft.com/office/drawing/2014/main" xmlns="" id="{E1DBE867-4699-4AC5-A5B3-190B7DC68D0D}"/>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73182455-3CD6-4574-9C98-89778C69235A}"/>
              </a:ext>
            </a:extLst>
          </p:cNvPr>
          <p:cNvPicPr>
            <a:picLocks noGrp="1" noChangeAspect="1"/>
          </p:cNvPicPr>
          <p:nvPr>
            <p:ph idx="1"/>
          </p:nvPr>
        </p:nvPicPr>
        <p:blipFill>
          <a:blip r:embed="rId3"/>
          <a:stretch>
            <a:fillRect/>
          </a:stretch>
        </p:blipFill>
        <p:spPr>
          <a:xfrm>
            <a:off x="5164978" y="2141537"/>
            <a:ext cx="5857265" cy="4351338"/>
          </a:xfrm>
          <a:prstGeom prst="rect">
            <a:avLst/>
          </a:prstGeom>
        </p:spPr>
      </p:pic>
    </p:spTree>
    <p:extLst>
      <p:ext uri="{BB962C8B-B14F-4D97-AF65-F5344CB8AC3E}">
        <p14:creationId xmlns:p14="http://schemas.microsoft.com/office/powerpoint/2010/main" val="336372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7895A40-19A4-42D6-9D30-DBC1E8002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2F429C4-ABC9-46FC-818A-B5429CDE4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CEF98E4-3709-4952-8F42-2305CCE34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F10BCCF5-D685-47FF-B675-647EAEB72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812B1B-59FC-401B-A5B4-408F47FADE77}"/>
              </a:ext>
            </a:extLst>
          </p:cNvPr>
          <p:cNvSpPr>
            <a:spLocks noGrp="1"/>
          </p:cNvSpPr>
          <p:nvPr>
            <p:ph type="title"/>
          </p:nvPr>
        </p:nvSpPr>
        <p:spPr>
          <a:xfrm>
            <a:off x="830998" y="842647"/>
            <a:ext cx="9910296" cy="2044157"/>
          </a:xfrm>
        </p:spPr>
        <p:txBody>
          <a:bodyPr vert="horz" lIns="91440" tIns="45720" rIns="91440" bIns="45720" rtlCol="0" anchor="t">
            <a:normAutofit/>
          </a:bodyPr>
          <a:lstStyle/>
          <a:p>
            <a:r>
              <a:rPr lang="en-US" sz="2600" kern="1200" dirty="0">
                <a:solidFill>
                  <a:schemeClr val="tx1"/>
                </a:solidFill>
                <a:latin typeface="+mj-lt"/>
                <a:ea typeface="+mj-ea"/>
                <a:cs typeface="+mj-cs"/>
              </a:rPr>
              <a:t/>
            </a:r>
            <a:br>
              <a:rPr lang="en-US" sz="2600" kern="1200" dirty="0">
                <a:solidFill>
                  <a:schemeClr val="tx1"/>
                </a:solidFill>
                <a:latin typeface="+mj-lt"/>
                <a:ea typeface="+mj-ea"/>
                <a:cs typeface="+mj-cs"/>
              </a:rPr>
            </a:br>
            <a:r>
              <a:rPr lang="en-US" sz="2000" kern="1200" dirty="0" err="1">
                <a:solidFill>
                  <a:schemeClr val="tx1"/>
                </a:solidFill>
                <a:latin typeface="+mj-lt"/>
                <a:ea typeface="+mj-ea"/>
                <a:cs typeface="+mj-cs"/>
              </a:rPr>
              <a:t>Το</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Πάσχ</a:t>
            </a:r>
            <a:r>
              <a:rPr lang="en-US" sz="2000" kern="1200" dirty="0">
                <a:solidFill>
                  <a:schemeClr val="tx1"/>
                </a:solidFill>
                <a:latin typeface="+mj-lt"/>
                <a:ea typeface="+mj-ea"/>
                <a:cs typeface="+mj-cs"/>
              </a:rPr>
              <a:t>α είναι </a:t>
            </a:r>
            <a:r>
              <a:rPr lang="el-GR" sz="2000" dirty="0"/>
              <a:t>για όλους τους χριστιανούς πολύ σπουδαία γιορτή.</a:t>
            </a:r>
            <a:r>
              <a:rPr lang="en-US" sz="2000" kern="1200" dirty="0">
                <a:solidFill>
                  <a:schemeClr val="tx1"/>
                </a:solidFill>
                <a:latin typeface="+mj-lt"/>
                <a:ea typeface="+mj-ea"/>
                <a:cs typeface="+mj-cs"/>
              </a:rPr>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Σπ</a:t>
            </a:r>
            <a:r>
              <a:rPr lang="en-US" sz="2000" kern="1200" dirty="0" err="1">
                <a:solidFill>
                  <a:schemeClr val="tx1"/>
                </a:solidFill>
                <a:latin typeface="+mj-lt"/>
                <a:ea typeface="+mj-ea"/>
                <a:cs typeface="+mj-cs"/>
              </a:rPr>
              <a:t>ουδ</a:t>
            </a:r>
            <a:r>
              <a:rPr lang="en-US" sz="2000" kern="1200" dirty="0">
                <a:solidFill>
                  <a:schemeClr val="tx1"/>
                </a:solidFill>
                <a:latin typeface="+mj-lt"/>
                <a:ea typeface="+mj-ea"/>
                <a:cs typeface="+mj-cs"/>
              </a:rPr>
              <a:t>αία γιορτή είναι και για τους Έλληνες</a:t>
            </a:r>
            <a:r>
              <a:rPr lang="el-GR" sz="2000" kern="1200" dirty="0">
                <a:solidFill>
                  <a:schemeClr val="tx1"/>
                </a:solidFill>
                <a:latin typeface="+mj-lt"/>
                <a:ea typeface="+mj-ea"/>
                <a:cs typeface="+mj-cs"/>
              </a:rPr>
              <a:t> χριστιανούς.</a:t>
            </a:r>
            <a:r>
              <a:rPr lang="el-GR" sz="2000" dirty="0"/>
              <a:t/>
            </a:r>
            <a:br>
              <a:rPr lang="el-GR" sz="2000" dirty="0"/>
            </a:b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Ακούστε</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λοι</a:t>
            </a:r>
            <a:r>
              <a:rPr lang="en-US" sz="2000" kern="1200" dirty="0">
                <a:solidFill>
                  <a:schemeClr val="tx1"/>
                </a:solidFill>
                <a:latin typeface="+mj-lt"/>
                <a:ea typeface="+mj-ea"/>
                <a:cs typeface="+mj-cs"/>
              </a:rPr>
              <a:t>πόν το τραγούδι « Πάσχα των Ελλήνων» κι αν θέλετε τραγουδήστε το ή συνοδέψτε το με κρουστά σώματος</a:t>
            </a:r>
            <a:r>
              <a:rPr lang="en-US" sz="2600" kern="1200" dirty="0">
                <a:solidFill>
                  <a:schemeClr val="tx1"/>
                </a:solidFill>
                <a:latin typeface="+mj-lt"/>
                <a:ea typeface="+mj-ea"/>
                <a:cs typeface="+mj-cs"/>
              </a:rPr>
              <a:t>.</a:t>
            </a:r>
          </a:p>
        </p:txBody>
      </p:sp>
      <p:sp>
        <p:nvSpPr>
          <p:cNvPr id="3" name="Content Placeholder 2">
            <a:extLst>
              <a:ext uri="{FF2B5EF4-FFF2-40B4-BE49-F238E27FC236}">
                <a16:creationId xmlns:a16="http://schemas.microsoft.com/office/drawing/2014/main" xmlns="" id="{E2DFCF9B-AACB-4787-A7B1-1BAD6236A486}"/>
              </a:ext>
            </a:extLst>
          </p:cNvPr>
          <p:cNvSpPr>
            <a:spLocks noGrp="1"/>
          </p:cNvSpPr>
          <p:nvPr>
            <p:ph idx="1"/>
          </p:nvPr>
        </p:nvSpPr>
        <p:spPr>
          <a:xfrm>
            <a:off x="965231" y="3315697"/>
            <a:ext cx="9910295" cy="1281733"/>
          </a:xfrm>
        </p:spPr>
        <p:txBody>
          <a:bodyPr vert="horz" lIns="91440" tIns="45720" rIns="91440" bIns="45720" rtlCol="0" anchor="b">
            <a:normAutofit/>
          </a:bodyPr>
          <a:lstStyle/>
          <a:p>
            <a:pPr marL="0" indent="0">
              <a:buNone/>
            </a:pPr>
            <a:r>
              <a:rPr lang="en-US" sz="2400" kern="1200" dirty="0">
                <a:solidFill>
                  <a:schemeClr val="tx1"/>
                </a:solidFill>
                <a:latin typeface="+mn-lt"/>
                <a:ea typeface="+mn-ea"/>
                <a:cs typeface="+mn-cs"/>
                <a:hlinkClick r:id="rId2"/>
              </a:rPr>
              <a:t>https://www.youtube.com/watch?v=5lA31rEZs4c</a:t>
            </a:r>
            <a:endParaRPr lang="en-US" sz="2400" kern="1200" dirty="0">
              <a:solidFill>
                <a:schemeClr val="tx1"/>
              </a:solidFill>
              <a:latin typeface="+mn-lt"/>
              <a:ea typeface="+mn-ea"/>
              <a:cs typeface="+mn-cs"/>
            </a:endParaRPr>
          </a:p>
        </p:txBody>
      </p:sp>
      <p:sp>
        <p:nvSpPr>
          <p:cNvPr id="16" name="Rectangle 15">
            <a:extLst>
              <a:ext uri="{FF2B5EF4-FFF2-40B4-BE49-F238E27FC236}">
                <a16:creationId xmlns:a16="http://schemas.microsoft.com/office/drawing/2014/main" xmlns="" id="{B0EE8A42-107A-4D4C-8D56-BBAE95C7F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859325FE-FF87-408F-88EE-ED379D607641}"/>
              </a:ext>
            </a:extLst>
          </p:cNvPr>
          <p:cNvSpPr txBox="1"/>
          <p:nvPr/>
        </p:nvSpPr>
        <p:spPr>
          <a:xfrm>
            <a:off x="8201465" y="2291257"/>
            <a:ext cx="3061975" cy="3724096"/>
          </a:xfrm>
          <a:prstGeom prst="rect">
            <a:avLst/>
          </a:prstGeom>
          <a:noFill/>
          <a:ln>
            <a:solidFill>
              <a:srgbClr val="FF0000"/>
            </a:solidFill>
          </a:ln>
        </p:spPr>
        <p:txBody>
          <a:bodyPr wrap="square" rtlCol="0">
            <a:spAutoFit/>
          </a:bodyPr>
          <a:lstStyle/>
          <a:p>
            <a:endParaRPr lang="el-GR" dirty="0"/>
          </a:p>
          <a:p>
            <a:pPr algn="ctr"/>
            <a:r>
              <a:rPr lang="el-GR" sz="2000" dirty="0"/>
              <a:t>Πάσχα των Ελλήνων </a:t>
            </a:r>
          </a:p>
          <a:p>
            <a:pPr algn="ctr"/>
            <a:endParaRPr lang="el-GR" sz="2000" dirty="0"/>
          </a:p>
          <a:p>
            <a:pPr algn="ctr"/>
            <a:r>
              <a:rPr lang="el-GR" sz="2000" dirty="0"/>
              <a:t>Πάσχα των Ελλήνων Πάσχα</a:t>
            </a:r>
          </a:p>
          <a:p>
            <a:pPr algn="ctr"/>
            <a:r>
              <a:rPr lang="el-GR" sz="2000" dirty="0"/>
              <a:t>Πάσχα της αγάπης Πάσχα</a:t>
            </a:r>
          </a:p>
          <a:p>
            <a:pPr algn="ctr"/>
            <a:r>
              <a:rPr lang="el-GR" sz="2000" dirty="0"/>
              <a:t>Πάσχα των αγγέλων.</a:t>
            </a:r>
          </a:p>
          <a:p>
            <a:pPr algn="ctr"/>
            <a:endParaRPr lang="el-GR" sz="2000" dirty="0"/>
          </a:p>
          <a:p>
            <a:pPr algn="ctr"/>
            <a:r>
              <a:rPr lang="el-GR" sz="2000" dirty="0"/>
              <a:t>Ήλιος κι ανατέλλεις</a:t>
            </a:r>
          </a:p>
          <a:p>
            <a:pPr algn="ctr"/>
            <a:r>
              <a:rPr lang="el-GR" sz="2000" dirty="0"/>
              <a:t>Πάσχα μέγα Πάσχα</a:t>
            </a:r>
          </a:p>
          <a:p>
            <a:pPr algn="ctr"/>
            <a:r>
              <a:rPr lang="el-GR" sz="2000" dirty="0"/>
              <a:t>ήλιος φωτοδότης</a:t>
            </a:r>
          </a:p>
          <a:p>
            <a:pPr algn="ctr"/>
            <a:r>
              <a:rPr lang="el-GR" sz="2000" dirty="0"/>
              <a:t>των Ελλήνων Πάσχα</a:t>
            </a:r>
          </a:p>
          <a:p>
            <a:endParaRPr lang="en-GB" dirty="0"/>
          </a:p>
        </p:txBody>
      </p:sp>
    </p:spTree>
    <p:extLst>
      <p:ext uri="{BB962C8B-B14F-4D97-AF65-F5344CB8AC3E}">
        <p14:creationId xmlns:p14="http://schemas.microsoft.com/office/powerpoint/2010/main" val="328210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96EFD-D957-46BD-B094-7570D5E8D3E7}"/>
              </a:ext>
            </a:extLst>
          </p:cNvPr>
          <p:cNvSpPr>
            <a:spLocks noGrp="1"/>
          </p:cNvSpPr>
          <p:nvPr>
            <p:ph type="title"/>
          </p:nvPr>
        </p:nvSpPr>
        <p:spPr/>
        <p:txBody>
          <a:bodyPr/>
          <a:lstStyle/>
          <a:p>
            <a:endParaRPr lang="en-GB" dirty="0"/>
          </a:p>
        </p:txBody>
      </p:sp>
      <p:pic>
        <p:nvPicPr>
          <p:cNvPr id="5122" name="Picture 2" descr="Ευχές για Καλό Πάσχα από την ομάδα του ClearmindPro - Clearmind Pro">
            <a:extLst>
              <a:ext uri="{FF2B5EF4-FFF2-40B4-BE49-F238E27FC236}">
                <a16:creationId xmlns:a16="http://schemas.microsoft.com/office/drawing/2014/main" xmlns="" id="{42CFA8AA-C836-4AB3-822E-E7D547E530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4019" y="365125"/>
            <a:ext cx="8243962" cy="612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1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5BF28-3B05-4610-8DFC-4EE543409B63}"/>
              </a:ext>
            </a:extLst>
          </p:cNvPr>
          <p:cNvSpPr>
            <a:spLocks noGrp="1"/>
          </p:cNvSpPr>
          <p:nvPr>
            <p:ph type="title"/>
          </p:nvPr>
        </p:nvSpPr>
        <p:spPr>
          <a:xfrm>
            <a:off x="987689" y="3071183"/>
            <a:ext cx="9910296" cy="2590027"/>
          </a:xfrm>
        </p:spPr>
        <p:txBody>
          <a:bodyPr vert="horz" lIns="91440" tIns="45720" rIns="91440" bIns="45720" rtlCol="0" anchor="t">
            <a:normAutofit fontScale="90000"/>
          </a:bodyPr>
          <a:lstStyle/>
          <a:p>
            <a:r>
              <a:rPr lang="en-US" sz="2200" kern="1200" dirty="0" err="1">
                <a:solidFill>
                  <a:schemeClr val="tx1"/>
                </a:solidFill>
                <a:ea typeface="+mj-ea"/>
                <a:cs typeface="+mj-cs"/>
              </a:rPr>
              <a:t>Πλησιάζει</a:t>
            </a:r>
            <a:r>
              <a:rPr lang="en-US" sz="2200" kern="1200" dirty="0">
                <a:solidFill>
                  <a:schemeClr val="tx1"/>
                </a:solidFill>
                <a:ea typeface="+mj-ea"/>
                <a:cs typeface="+mj-cs"/>
              </a:rPr>
              <a:t> </a:t>
            </a:r>
            <a:r>
              <a:rPr lang="en-US" sz="2200" kern="1200" dirty="0" err="1">
                <a:solidFill>
                  <a:schemeClr val="tx1"/>
                </a:solidFill>
                <a:ea typeface="+mj-ea"/>
                <a:cs typeface="+mj-cs"/>
              </a:rPr>
              <a:t>το</a:t>
            </a:r>
            <a:r>
              <a:rPr lang="en-US" sz="2200" kern="1200" dirty="0">
                <a:solidFill>
                  <a:schemeClr val="tx1"/>
                </a:solidFill>
                <a:ea typeface="+mj-ea"/>
                <a:cs typeface="+mj-cs"/>
              </a:rPr>
              <a:t> </a:t>
            </a:r>
            <a:r>
              <a:rPr lang="en-US" sz="2200" kern="1200" dirty="0" err="1">
                <a:solidFill>
                  <a:schemeClr val="tx1"/>
                </a:solidFill>
                <a:ea typeface="+mj-ea"/>
                <a:cs typeface="+mj-cs"/>
              </a:rPr>
              <a:t>Πάσχ</a:t>
            </a:r>
            <a:r>
              <a:rPr lang="en-US" sz="2200" kern="1200" dirty="0">
                <a:solidFill>
                  <a:schemeClr val="tx1"/>
                </a:solidFill>
                <a:ea typeface="+mj-ea"/>
                <a:cs typeface="+mj-cs"/>
              </a:rPr>
              <a:t>α.</a:t>
            </a:r>
            <a:r>
              <a:rPr lang="el-GR" sz="2200" kern="1200" dirty="0">
                <a:solidFill>
                  <a:schemeClr val="tx1"/>
                </a:solidFill>
                <a:ea typeface="+mj-ea"/>
                <a:cs typeface="+mj-cs"/>
              </a:rPr>
              <a:t/>
            </a:r>
            <a:br>
              <a:rPr lang="el-GR" sz="2200" kern="1200" dirty="0">
                <a:solidFill>
                  <a:schemeClr val="tx1"/>
                </a:solidFill>
                <a:ea typeface="+mj-ea"/>
                <a:cs typeface="+mj-cs"/>
              </a:rPr>
            </a:br>
            <a:r>
              <a:rPr lang="el-GR" sz="2200" kern="1200" dirty="0">
                <a:solidFill>
                  <a:schemeClr val="tx1"/>
                </a:solidFill>
                <a:ea typeface="+mj-ea"/>
                <a:cs typeface="+mj-cs"/>
              </a:rPr>
              <a:t/>
            </a:r>
            <a:br>
              <a:rPr lang="el-GR" sz="2200" kern="1200" dirty="0">
                <a:solidFill>
                  <a:schemeClr val="tx1"/>
                </a:solidFill>
                <a:ea typeface="+mj-ea"/>
                <a:cs typeface="+mj-cs"/>
              </a:rPr>
            </a:br>
            <a:r>
              <a:rPr lang="en-US" sz="2200" kern="1200" dirty="0" err="1">
                <a:solidFill>
                  <a:schemeClr val="tx1"/>
                </a:solidFill>
                <a:ea typeface="+mj-ea"/>
                <a:cs typeface="+mj-cs"/>
              </a:rPr>
              <a:t>Σκέφτηκ</a:t>
            </a:r>
            <a:r>
              <a:rPr lang="en-US" sz="2200" kern="1200" dirty="0">
                <a:solidFill>
                  <a:schemeClr val="tx1"/>
                </a:solidFill>
                <a:ea typeface="+mj-ea"/>
                <a:cs typeface="+mj-cs"/>
              </a:rPr>
              <a:t>α λοιπόν πως θα ήταν καλό να εξερευνήσουμε μουσικά</a:t>
            </a:r>
            <a:r>
              <a:rPr lang="el-GR" sz="2200" kern="1200" dirty="0">
                <a:solidFill>
                  <a:schemeClr val="tx1"/>
                </a:solidFill>
                <a:ea typeface="+mj-ea"/>
                <a:cs typeface="+mj-cs"/>
              </a:rPr>
              <a:t> αυτή τη γιορτή, μέσα από τη μουσική παράδοση του λαού και της εκκλησίας αλλά και </a:t>
            </a:r>
            <a:r>
              <a:rPr lang="el-GR" sz="2200" dirty="0"/>
              <a:t>με </a:t>
            </a:r>
            <a:r>
              <a:rPr lang="el-GR" sz="2200" kern="1200" dirty="0">
                <a:solidFill>
                  <a:schemeClr val="tx1"/>
                </a:solidFill>
                <a:ea typeface="+mj-ea"/>
                <a:cs typeface="+mj-cs"/>
              </a:rPr>
              <a:t>σύγχρονες μουσικές δημιουργίες</a:t>
            </a:r>
            <a:r>
              <a:rPr lang="el-GR" sz="2200" dirty="0"/>
              <a:t>, </a:t>
            </a:r>
            <a:r>
              <a:rPr lang="en-US" sz="2200" kern="1200" dirty="0">
                <a:solidFill>
                  <a:schemeClr val="tx1"/>
                </a:solidFill>
                <a:ea typeface="+mj-ea"/>
                <a:cs typeface="+mj-cs"/>
              </a:rPr>
              <a:t> που να αφορούν </a:t>
            </a:r>
            <a:r>
              <a:rPr lang="en-US" sz="2200" kern="1200" dirty="0" err="1">
                <a:solidFill>
                  <a:schemeClr val="tx1"/>
                </a:solidFill>
                <a:ea typeface="+mj-ea"/>
                <a:cs typeface="+mj-cs"/>
              </a:rPr>
              <a:t>το</a:t>
            </a:r>
            <a:r>
              <a:rPr lang="en-US" sz="2200" kern="1200" dirty="0">
                <a:solidFill>
                  <a:schemeClr val="tx1"/>
                </a:solidFill>
                <a:ea typeface="+mj-ea"/>
                <a:cs typeface="+mj-cs"/>
              </a:rPr>
              <a:t> </a:t>
            </a:r>
            <a:r>
              <a:rPr lang="en-US" sz="2200" kern="1200" dirty="0" err="1">
                <a:solidFill>
                  <a:schemeClr val="tx1"/>
                </a:solidFill>
                <a:ea typeface="+mj-ea"/>
                <a:cs typeface="+mj-cs"/>
              </a:rPr>
              <a:t>Πάσχ</a:t>
            </a:r>
            <a:r>
              <a:rPr lang="en-US" sz="2200" kern="1200" dirty="0">
                <a:solidFill>
                  <a:schemeClr val="tx1"/>
                </a:solidFill>
                <a:ea typeface="+mj-ea"/>
                <a:cs typeface="+mj-cs"/>
              </a:rPr>
              <a:t>α</a:t>
            </a:r>
            <a:r>
              <a:rPr lang="el-GR" sz="2200" dirty="0"/>
              <a:t>.</a:t>
            </a:r>
            <a:r>
              <a:rPr lang="el-GR" sz="2200" kern="1200" dirty="0">
                <a:solidFill>
                  <a:schemeClr val="tx1"/>
                </a:solidFill>
                <a:ea typeface="+mj-ea"/>
                <a:cs typeface="+mj-cs"/>
              </a:rPr>
              <a:t> </a:t>
            </a:r>
            <a:br>
              <a:rPr lang="el-GR" sz="2200" kern="1200" dirty="0">
                <a:solidFill>
                  <a:schemeClr val="tx1"/>
                </a:solidFill>
                <a:ea typeface="+mj-ea"/>
                <a:cs typeface="+mj-cs"/>
              </a:rPr>
            </a:br>
            <a:r>
              <a:rPr lang="el-GR" sz="2200" kern="1200" dirty="0">
                <a:solidFill>
                  <a:schemeClr val="tx1"/>
                </a:solidFill>
                <a:ea typeface="+mj-ea"/>
                <a:cs typeface="+mj-cs"/>
              </a:rPr>
              <a:t>Χρησιμοποίησα υλικό από αυτό που υπάρχει μέσα στα βιβλία της Μουσικής σας</a:t>
            </a:r>
            <a:r>
              <a:rPr lang="en-GB" sz="2200" kern="1200" dirty="0">
                <a:solidFill>
                  <a:schemeClr val="tx1"/>
                </a:solidFill>
                <a:ea typeface="+mj-ea"/>
                <a:cs typeface="+mj-cs"/>
              </a:rPr>
              <a:t> </a:t>
            </a:r>
            <a:r>
              <a:rPr lang="el-GR" sz="2200" kern="1200" dirty="0">
                <a:solidFill>
                  <a:schemeClr val="tx1"/>
                </a:solidFill>
                <a:ea typeface="+mj-ea"/>
                <a:cs typeface="+mj-cs"/>
              </a:rPr>
              <a:t>και άλλο μουσικό υλικό από το διαδίκτυο.</a:t>
            </a:r>
            <a:r>
              <a:rPr lang="el-GR" sz="2600" kern="1200" dirty="0">
                <a:solidFill>
                  <a:schemeClr val="tx1"/>
                </a:solidFill>
                <a:latin typeface="+mj-lt"/>
                <a:ea typeface="+mj-ea"/>
                <a:cs typeface="+mj-cs"/>
              </a:rPr>
              <a:t/>
            </a:r>
            <a:br>
              <a:rPr lang="el-GR" sz="2600" kern="1200" dirty="0">
                <a:solidFill>
                  <a:schemeClr val="tx1"/>
                </a:solidFill>
                <a:latin typeface="+mj-lt"/>
                <a:ea typeface="+mj-ea"/>
                <a:cs typeface="+mj-cs"/>
              </a:rPr>
            </a:br>
            <a:r>
              <a:rPr lang="en-US" sz="2600" kern="1200" dirty="0">
                <a:solidFill>
                  <a:schemeClr val="tx1"/>
                </a:solidFill>
                <a:latin typeface="+mj-lt"/>
                <a:ea typeface="+mj-ea"/>
                <a:cs typeface="+mj-cs"/>
              </a:rPr>
              <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xmlns="" id="{AE280FB1-B99A-4C8D-BBCD-9FAC3AA12071}"/>
              </a:ext>
            </a:extLst>
          </p:cNvPr>
          <p:cNvSpPr txBox="1"/>
          <p:nvPr/>
        </p:nvSpPr>
        <p:spPr>
          <a:xfrm>
            <a:off x="1908313" y="1012123"/>
            <a:ext cx="1577009" cy="2058429"/>
          </a:xfrm>
          <a:prstGeom prst="rect">
            <a:avLst/>
          </a:prstGeom>
          <a:noFill/>
        </p:spPr>
        <p:txBody>
          <a:bodyPr wrap="square" rtlCol="0">
            <a:spAutoFit/>
          </a:bodyPr>
          <a:lstStyle/>
          <a:p>
            <a:endParaRPr lang="en-GB" dirty="0"/>
          </a:p>
        </p:txBody>
      </p:sp>
      <p:pic>
        <p:nvPicPr>
          <p:cNvPr id="36" name="Picture 35">
            <a:extLst>
              <a:ext uri="{FF2B5EF4-FFF2-40B4-BE49-F238E27FC236}">
                <a16:creationId xmlns:a16="http://schemas.microsoft.com/office/drawing/2014/main" xmlns="" id="{693BEDC9-2D08-4F6D-BE3B-7B3C1E696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05" r="72636"/>
          <a:stretch/>
        </p:blipFill>
        <p:spPr bwMode="auto">
          <a:xfrm>
            <a:off x="1262238" y="244211"/>
            <a:ext cx="1157920" cy="288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49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8443F42-D8AE-420E-9F64-05BD58ED221D}"/>
              </a:ext>
            </a:extLst>
          </p:cNvPr>
          <p:cNvSpPr>
            <a:spLocks noGrp="1"/>
          </p:cNvSpPr>
          <p:nvPr>
            <p:ph idx="1"/>
          </p:nvPr>
        </p:nvSpPr>
        <p:spPr>
          <a:xfrm>
            <a:off x="590719" y="2330505"/>
            <a:ext cx="4559425" cy="3979585"/>
          </a:xfrm>
        </p:spPr>
        <p:txBody>
          <a:bodyPr anchor="ctr">
            <a:normAutofit/>
          </a:bodyPr>
          <a:lstStyle/>
          <a:p>
            <a:pPr marL="0" indent="0">
              <a:buNone/>
            </a:pPr>
            <a:r>
              <a:rPr lang="el-GR" sz="2000" dirty="0">
                <a:latin typeface="+mj-lt"/>
              </a:rPr>
              <a:t>Φέτος, το Σάββατο του Λαζάρου πέφτει στις 11 του Απρίλη.</a:t>
            </a:r>
          </a:p>
          <a:p>
            <a:pPr marL="0" indent="0">
              <a:buNone/>
            </a:pPr>
            <a:r>
              <a:rPr lang="el-GR" sz="2000" dirty="0">
                <a:latin typeface="+mj-lt"/>
              </a:rPr>
              <a:t>Ο Λάζαρος ήταν αγαπημένος φίλος του Χριστού. Όταν αρρώστησε και πέθανε</a:t>
            </a:r>
            <a:r>
              <a:rPr lang="en-GB" sz="2000" dirty="0">
                <a:latin typeface="+mj-lt"/>
              </a:rPr>
              <a:t> o</a:t>
            </a:r>
            <a:r>
              <a:rPr lang="el-GR" sz="2000" dirty="0">
                <a:latin typeface="+mj-lt"/>
              </a:rPr>
              <a:t> Λάζαρος, ο Χριστός τον ανέστησε. </a:t>
            </a:r>
          </a:p>
          <a:p>
            <a:pPr marL="0" indent="0">
              <a:buNone/>
            </a:pPr>
            <a:r>
              <a:rPr lang="el-GR" sz="2000" dirty="0">
                <a:latin typeface="+mj-lt"/>
              </a:rPr>
              <a:t>Τα παιδιά τόσο στην Κύπρο αλλά και στην Ελλάδα έλεγαν τα κάλαντα του Λαζάρου από σπίτι σε σπίτι κι έπαιρναν διάφορα φιλοδωρήματα (αυγά, τυρί, </a:t>
            </a:r>
            <a:r>
              <a:rPr lang="el-GR" sz="2000" dirty="0" err="1">
                <a:latin typeface="+mj-lt"/>
              </a:rPr>
              <a:t>χαλλούμι</a:t>
            </a:r>
            <a:r>
              <a:rPr lang="el-GR" sz="2000" dirty="0">
                <a:latin typeface="+mj-lt"/>
              </a:rPr>
              <a:t> κ.τ.λ.)</a:t>
            </a:r>
          </a:p>
          <a:p>
            <a:pPr marL="0" indent="0">
              <a:buNone/>
            </a:pPr>
            <a:r>
              <a:rPr lang="el-GR" sz="2000" dirty="0">
                <a:latin typeface="+mj-lt"/>
              </a:rPr>
              <a:t> </a:t>
            </a:r>
            <a:endParaRPr lang="el-GR" sz="2000" dirty="0"/>
          </a:p>
          <a:p>
            <a:endParaRPr lang="en-GB" sz="2000" dirty="0"/>
          </a:p>
        </p:txBody>
      </p:sp>
      <p:sp>
        <p:nvSpPr>
          <p:cNvPr id="32" name="Rectangle 31">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rc_mi" descr="http://2.bp.blogspot.com/_1ART4H3kCdM/S8Vfhx2HRxI/AAAAAAAAAFo/UL7aHyU9Ya0/s1600/ΑΝΑΣΤΑΣΗ+ΛΑΖΑΡΟΥ+ΕΙΚΟΝΑ+ΠΑΡΕΚΚΛΗΣΙΟΥ.jpg">
            <a:hlinkClick r:id="rId2"/>
            <a:extLst>
              <a:ext uri="{FF2B5EF4-FFF2-40B4-BE49-F238E27FC236}">
                <a16:creationId xmlns:a16="http://schemas.microsoft.com/office/drawing/2014/main" xmlns="" id="{D27CA3FA-5C3F-4F36-8C93-67D6CD1E5ADB}"/>
              </a:ext>
            </a:extLst>
          </p:cNvPr>
          <p:cNvPicPr/>
          <p:nvPr/>
        </p:nvPicPr>
        <p:blipFill rotWithShape="1">
          <a:blip r:embed="rId3" cstate="print">
            <a:extLst>
              <a:ext uri="{28A0092B-C50C-407E-A947-70E740481C1C}">
                <a14:useLocalDpi xmlns:a14="http://schemas.microsoft.com/office/drawing/2010/main" val="0"/>
              </a:ext>
            </a:extLst>
          </a:blip>
          <a:srcRect t="33214" r="2" b="7170"/>
          <a:stretch/>
        </p:blipFill>
        <p:spPr bwMode="auto">
          <a:xfrm>
            <a:off x="5977788" y="799352"/>
            <a:ext cx="5425410" cy="5259296"/>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xmlns="" id="{001B9ABC-DB50-4CB1-BDC9-294AFD9064BF}"/>
              </a:ext>
            </a:extLst>
          </p:cNvPr>
          <p:cNvSpPr>
            <a:spLocks noGrp="1"/>
          </p:cNvSpPr>
          <p:nvPr>
            <p:ph type="title"/>
          </p:nvPr>
        </p:nvSpPr>
        <p:spPr>
          <a:xfrm>
            <a:off x="-2383058" y="795248"/>
            <a:ext cx="1980155" cy="5035055"/>
          </a:xfrm>
        </p:spPr>
        <p:txBody>
          <a:bodyPr anchor="ctr">
            <a:normAutofit/>
          </a:bodyPr>
          <a:lstStyle/>
          <a:p>
            <a:endParaRPr lang="en-GB" sz="5400" dirty="0"/>
          </a:p>
        </p:txBody>
      </p:sp>
    </p:spTree>
    <p:extLst>
      <p:ext uri="{BB962C8B-B14F-4D97-AF65-F5344CB8AC3E}">
        <p14:creationId xmlns:p14="http://schemas.microsoft.com/office/powerpoint/2010/main" val="258136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6A7036A-5AB9-44BA-AFD7-67273E604920}"/>
              </a:ext>
            </a:extLst>
          </p:cNvPr>
          <p:cNvSpPr>
            <a:spLocks noGrp="1"/>
          </p:cNvSpPr>
          <p:nvPr>
            <p:ph type="title"/>
          </p:nvPr>
        </p:nvSpPr>
        <p:spPr>
          <a:xfrm>
            <a:off x="-2073778" y="1254453"/>
            <a:ext cx="2019090" cy="2980481"/>
          </a:xfrm>
        </p:spPr>
        <p:txBody>
          <a:bodyPr anchor="ctr">
            <a:normAutofit/>
          </a:bodyPr>
          <a:lstStyle/>
          <a:p>
            <a:endParaRPr lang="en-GB" sz="5400" dirty="0"/>
          </a:p>
        </p:txBody>
      </p:sp>
      <p:grpSp>
        <p:nvGrpSpPr>
          <p:cNvPr id="11" name="Group 10">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7BC65B7-2D8E-4B9F-BC75-17814464596F}"/>
              </a:ext>
            </a:extLst>
          </p:cNvPr>
          <p:cNvSpPr>
            <a:spLocks noGrp="1"/>
          </p:cNvSpPr>
          <p:nvPr>
            <p:ph idx="1"/>
          </p:nvPr>
        </p:nvSpPr>
        <p:spPr>
          <a:xfrm>
            <a:off x="6096001" y="1336329"/>
            <a:ext cx="5260848" cy="4382588"/>
          </a:xfrm>
        </p:spPr>
        <p:txBody>
          <a:bodyPr anchor="ctr">
            <a:normAutofit/>
          </a:bodyPr>
          <a:lstStyle/>
          <a:p>
            <a:r>
              <a:rPr lang="el-GR" sz="2000" dirty="0">
                <a:latin typeface="+mj-lt"/>
              </a:rPr>
              <a:t>Παρακολουθήστε τα παιδιά να τραγουδούν τα κάλαντα</a:t>
            </a:r>
            <a:r>
              <a:rPr lang="en-GB" sz="2000" dirty="0">
                <a:latin typeface="+mj-lt"/>
              </a:rPr>
              <a:t>, </a:t>
            </a:r>
            <a:r>
              <a:rPr lang="el-GR" sz="2000" dirty="0">
                <a:latin typeface="+mj-lt"/>
              </a:rPr>
              <a:t>αναβιώνοντας το έθιμο, από το χωριό </a:t>
            </a:r>
            <a:r>
              <a:rPr lang="el-GR" sz="2000" dirty="0" err="1">
                <a:latin typeface="+mj-lt"/>
              </a:rPr>
              <a:t>Αναφωτία</a:t>
            </a:r>
            <a:r>
              <a:rPr lang="en-GB" sz="2000" dirty="0">
                <a:latin typeface="+mj-lt"/>
              </a:rPr>
              <a:t> </a:t>
            </a:r>
            <a:r>
              <a:rPr lang="el-GR" sz="2000" dirty="0">
                <a:latin typeface="+mj-lt"/>
              </a:rPr>
              <a:t>(επαρχία Λάρνακας).</a:t>
            </a:r>
          </a:p>
          <a:p>
            <a:r>
              <a:rPr lang="el-GR" sz="2000" dirty="0">
                <a:latin typeface="+mj-lt"/>
              </a:rPr>
              <a:t> Ανοίξτε τον πιο κάτω σύνδεσμο (δεξί κλικ με το ποντίκι, </a:t>
            </a:r>
            <a:r>
              <a:rPr lang="en-GB" sz="2000" dirty="0">
                <a:latin typeface="+mj-lt"/>
              </a:rPr>
              <a:t>open hyperlink)</a:t>
            </a:r>
            <a:r>
              <a:rPr lang="el-GR" sz="2000" dirty="0">
                <a:latin typeface="+mj-lt"/>
              </a:rPr>
              <a:t> και ξεκινήστε το βίντεο από το σημείο (1</a:t>
            </a:r>
            <a:r>
              <a:rPr lang="en-GB" sz="2000" dirty="0">
                <a:latin typeface="+mj-lt"/>
              </a:rPr>
              <a:t>:03)</a:t>
            </a:r>
            <a:endParaRPr lang="el-GR" sz="2000" dirty="0">
              <a:latin typeface="+mj-lt"/>
            </a:endParaRPr>
          </a:p>
          <a:p>
            <a:endParaRPr lang="el-GR" sz="2000" dirty="0"/>
          </a:p>
          <a:p>
            <a:r>
              <a:rPr lang="el-GR" sz="2000" u="sng" dirty="0">
                <a:hlinkClick r:id="rId2"/>
              </a:rPr>
              <a:t>www.youtube.com/watch?v=JnpFGXe2_78</a:t>
            </a:r>
            <a:endParaRPr lang="el-GR" sz="2000" dirty="0"/>
          </a:p>
        </p:txBody>
      </p:sp>
      <p:pic>
        <p:nvPicPr>
          <p:cNvPr id="2050" name="Picture 2">
            <a:extLst>
              <a:ext uri="{FF2B5EF4-FFF2-40B4-BE49-F238E27FC236}">
                <a16:creationId xmlns:a16="http://schemas.microsoft.com/office/drawing/2014/main" xmlns="" id="{F8CC8DCA-AC11-4F27-8775-C8C3716B8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94" y="783444"/>
            <a:ext cx="3952357" cy="3704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D41495B1-5C81-4437-B8A5-76925AF5F5ED}"/>
              </a:ext>
            </a:extLst>
          </p:cNvPr>
          <p:cNvSpPr txBox="1"/>
          <p:nvPr/>
        </p:nvSpPr>
        <p:spPr>
          <a:xfrm>
            <a:off x="1071806" y="4947872"/>
            <a:ext cx="3348111" cy="646331"/>
          </a:xfrm>
          <a:prstGeom prst="rect">
            <a:avLst/>
          </a:prstGeom>
          <a:noFill/>
        </p:spPr>
        <p:txBody>
          <a:bodyPr wrap="square" rtlCol="0">
            <a:spAutoFit/>
          </a:bodyPr>
          <a:lstStyle/>
          <a:p>
            <a:pPr algn="ctr"/>
            <a:r>
              <a:rPr lang="el-GR" dirty="0"/>
              <a:t>Κουλουράκια-</a:t>
            </a:r>
          </a:p>
          <a:p>
            <a:pPr algn="ctr"/>
            <a:r>
              <a:rPr lang="el-GR" dirty="0"/>
              <a:t> </a:t>
            </a:r>
            <a:r>
              <a:rPr lang="el-GR" dirty="0" err="1"/>
              <a:t>Λαζαράκια</a:t>
            </a:r>
            <a:r>
              <a:rPr lang="el-GR" dirty="0"/>
              <a:t> ή </a:t>
            </a:r>
            <a:r>
              <a:rPr lang="el-GR" dirty="0" err="1"/>
              <a:t>Λαζαρούθκια</a:t>
            </a:r>
            <a:endParaRPr lang="en-GB" dirty="0"/>
          </a:p>
        </p:txBody>
      </p:sp>
    </p:spTree>
    <p:extLst>
      <p:ext uri="{BB962C8B-B14F-4D97-AF65-F5344CB8AC3E}">
        <p14:creationId xmlns:p14="http://schemas.microsoft.com/office/powerpoint/2010/main" val="43277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0DF1543-4D84-43E7-A035-B16E4DE88E1C}"/>
              </a:ext>
            </a:extLst>
          </p:cNvPr>
          <p:cNvSpPr>
            <a:spLocks noGrp="1"/>
          </p:cNvSpPr>
          <p:nvPr>
            <p:ph type="title"/>
          </p:nvPr>
        </p:nvSpPr>
        <p:spPr>
          <a:xfrm>
            <a:off x="1045028" y="1336329"/>
            <a:ext cx="3892732" cy="4382588"/>
          </a:xfrm>
        </p:spPr>
        <p:txBody>
          <a:bodyPr anchor="ctr">
            <a:normAutofit/>
          </a:bodyPr>
          <a:lstStyle/>
          <a:p>
            <a:r>
              <a:rPr lang="el-GR" sz="2000" dirty="0"/>
              <a:t>Ακούστε τα Κάλαντα του Λαζάρου από την Ελλάδα. Ξέρουμε πως τα κάλαντα έχουν πάντα παραλλαγές- αλλάζουν δηλαδή από περιοχή σε περιοχή. </a:t>
            </a:r>
            <a:endParaRPr lang="en-GB" sz="2000" dirty="0"/>
          </a:p>
        </p:txBody>
      </p:sp>
      <p:grpSp>
        <p:nvGrpSpPr>
          <p:cNvPr id="10" name="Group 9">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8C4A8BD-B9D0-4E18-970D-04DC22BCB98D}"/>
              </a:ext>
            </a:extLst>
          </p:cNvPr>
          <p:cNvSpPr>
            <a:spLocks noGrp="1"/>
          </p:cNvSpPr>
          <p:nvPr>
            <p:ph idx="1"/>
          </p:nvPr>
        </p:nvSpPr>
        <p:spPr>
          <a:xfrm>
            <a:off x="6096001" y="1336329"/>
            <a:ext cx="5260848" cy="4382588"/>
          </a:xfrm>
        </p:spPr>
        <p:txBody>
          <a:bodyPr anchor="ctr">
            <a:normAutofit/>
          </a:bodyPr>
          <a:lstStyle/>
          <a:p>
            <a:endParaRPr lang="el-GR" sz="2000" dirty="0"/>
          </a:p>
          <a:p>
            <a:endParaRPr lang="el-GR" sz="2000" dirty="0"/>
          </a:p>
          <a:p>
            <a:endParaRPr lang="el-GR" sz="2000" dirty="0"/>
          </a:p>
          <a:p>
            <a:r>
              <a:rPr lang="en-GB" sz="2000" dirty="0">
                <a:hlinkClick r:id="rId2"/>
              </a:rPr>
              <a:t>https://www.youtube.com/watch?v=oSYKJvWabbc</a:t>
            </a:r>
            <a:endParaRPr lang="el-GR" sz="2000" dirty="0"/>
          </a:p>
          <a:p>
            <a:r>
              <a:rPr lang="el-GR" sz="2000" dirty="0">
                <a:latin typeface="+mj-lt"/>
              </a:rPr>
              <a:t>Μπορείς να ανακαλύψεις τα όργανα που συνοδεύουν τα παιδιά</a:t>
            </a:r>
            <a:r>
              <a:rPr lang="en-GB" sz="2000" dirty="0">
                <a:latin typeface="+mj-lt"/>
              </a:rPr>
              <a:t>;</a:t>
            </a:r>
          </a:p>
          <a:p>
            <a:r>
              <a:rPr lang="el-GR" sz="2000" dirty="0">
                <a:latin typeface="+mj-lt"/>
              </a:rPr>
              <a:t> Ποιο όργανο παίζει τη μελωδία και πιο συνοδεύει με μελωδικό </a:t>
            </a:r>
            <a:r>
              <a:rPr lang="el-GR" sz="2000" dirty="0" err="1">
                <a:latin typeface="+mj-lt"/>
              </a:rPr>
              <a:t>οστινάτο</a:t>
            </a:r>
            <a:r>
              <a:rPr lang="en-GB" sz="2000" dirty="0">
                <a:latin typeface="+mj-lt"/>
              </a:rPr>
              <a:t>;</a:t>
            </a:r>
          </a:p>
        </p:txBody>
      </p:sp>
    </p:spTree>
    <p:extLst>
      <p:ext uri="{BB962C8B-B14F-4D97-AF65-F5344CB8AC3E}">
        <p14:creationId xmlns:p14="http://schemas.microsoft.com/office/powerpoint/2010/main" val="229178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23818E-9C58-4C54-B4D4-26B1E952F4CA}"/>
              </a:ext>
            </a:extLst>
          </p:cNvPr>
          <p:cNvSpPr>
            <a:spLocks noGrp="1"/>
          </p:cNvSpPr>
          <p:nvPr>
            <p:ph type="title"/>
          </p:nvPr>
        </p:nvSpPr>
        <p:spPr/>
        <p:txBody>
          <a:bodyPr>
            <a:normAutofit fontScale="90000"/>
          </a:bodyPr>
          <a:lstStyle/>
          <a:p>
            <a:pPr algn="ctr"/>
            <a:r>
              <a:rPr lang="el-GR"/>
              <a:t>Τα όργανα είναι και τα δύο έγχορδα,</a:t>
            </a:r>
            <a:br>
              <a:rPr lang="el-GR"/>
            </a:br>
            <a:r>
              <a:rPr lang="el-GR"/>
              <a:t> το βιολί και το λαούτο.</a:t>
            </a:r>
            <a:br>
              <a:rPr lang="el-GR"/>
            </a:br>
            <a:endParaRPr lang="en-GB" dirty="0"/>
          </a:p>
        </p:txBody>
      </p:sp>
      <p:pic>
        <p:nvPicPr>
          <p:cNvPr id="3074" name="Picture 2" descr="Εμφάνιση της εικόνας προέλευσης">
            <a:extLst>
              <a:ext uri="{FF2B5EF4-FFF2-40B4-BE49-F238E27FC236}">
                <a16:creationId xmlns:a16="http://schemas.microsoft.com/office/drawing/2014/main" xmlns="" id="{F489315F-5E05-43C8-9A60-03E8857B8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857" y="1831657"/>
            <a:ext cx="2399563" cy="31946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Εμφάνιση της εικόνας προέλευσης">
            <a:extLst>
              <a:ext uri="{FF2B5EF4-FFF2-40B4-BE49-F238E27FC236}">
                <a16:creationId xmlns:a16="http://schemas.microsoft.com/office/drawing/2014/main" xmlns="" id="{DCFAD0A3-FEE5-4ECD-BBF0-26B645A0337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91533" y="1934966"/>
            <a:ext cx="4054078" cy="3243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8F47524-5873-4530-86C0-ED6C740FC62F}"/>
              </a:ext>
            </a:extLst>
          </p:cNvPr>
          <p:cNvSpPr txBox="1"/>
          <p:nvPr/>
        </p:nvSpPr>
        <p:spPr>
          <a:xfrm>
            <a:off x="1026942" y="5303520"/>
            <a:ext cx="2399563" cy="369332"/>
          </a:xfrm>
          <a:prstGeom prst="rect">
            <a:avLst/>
          </a:prstGeom>
          <a:noFill/>
        </p:spPr>
        <p:txBody>
          <a:bodyPr wrap="square" rtlCol="0">
            <a:spAutoFit/>
          </a:bodyPr>
          <a:lstStyle/>
          <a:p>
            <a:pPr algn="ctr"/>
            <a:r>
              <a:rPr lang="el-GR" dirty="0"/>
              <a:t>Βιολί</a:t>
            </a:r>
            <a:r>
              <a:rPr lang="en-GB" dirty="0"/>
              <a:t>- </a:t>
            </a:r>
            <a:r>
              <a:rPr lang="el-GR" dirty="0"/>
              <a:t>μελωδία</a:t>
            </a:r>
            <a:endParaRPr lang="en-GB" dirty="0"/>
          </a:p>
        </p:txBody>
      </p:sp>
      <p:sp>
        <p:nvSpPr>
          <p:cNvPr id="7" name="TextBox 6">
            <a:extLst>
              <a:ext uri="{FF2B5EF4-FFF2-40B4-BE49-F238E27FC236}">
                <a16:creationId xmlns:a16="http://schemas.microsoft.com/office/drawing/2014/main" xmlns="" id="{59BAB94C-5F71-4EE8-9406-DC5493E02DB4}"/>
              </a:ext>
            </a:extLst>
          </p:cNvPr>
          <p:cNvSpPr txBox="1"/>
          <p:nvPr/>
        </p:nvSpPr>
        <p:spPr>
          <a:xfrm>
            <a:off x="6418942" y="5303520"/>
            <a:ext cx="2399563" cy="646331"/>
          </a:xfrm>
          <a:prstGeom prst="rect">
            <a:avLst/>
          </a:prstGeom>
          <a:noFill/>
        </p:spPr>
        <p:txBody>
          <a:bodyPr wrap="square" rtlCol="0">
            <a:spAutoFit/>
          </a:bodyPr>
          <a:lstStyle/>
          <a:p>
            <a:pPr algn="ctr"/>
            <a:r>
              <a:rPr lang="el-GR" dirty="0"/>
              <a:t>Λαούτο – συνοδεία </a:t>
            </a:r>
            <a:r>
              <a:rPr lang="el-GR" dirty="0" err="1"/>
              <a:t>οστινάτο</a:t>
            </a:r>
            <a:endParaRPr lang="en-GB" dirty="0"/>
          </a:p>
        </p:txBody>
      </p:sp>
    </p:spTree>
    <p:extLst>
      <p:ext uri="{BB962C8B-B14F-4D97-AF65-F5344CB8AC3E}">
        <p14:creationId xmlns:p14="http://schemas.microsoft.com/office/powerpoint/2010/main" val="360623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594708C-DDD9-44E1-9442-DCCE9D4B4763}"/>
              </a:ext>
            </a:extLst>
          </p:cNvPr>
          <p:cNvSpPr>
            <a:spLocks noGrp="1"/>
          </p:cNvSpPr>
          <p:nvPr>
            <p:ph type="title"/>
          </p:nvPr>
        </p:nvSpPr>
        <p:spPr>
          <a:xfrm>
            <a:off x="1045028" y="1336329"/>
            <a:ext cx="3892732" cy="4382588"/>
          </a:xfrm>
        </p:spPr>
        <p:txBody>
          <a:bodyPr anchor="ctr">
            <a:normAutofit/>
          </a:bodyPr>
          <a:lstStyle/>
          <a:p>
            <a:r>
              <a:rPr lang="el-GR" sz="2000" dirty="0"/>
              <a:t>Ακούστε τώρα </a:t>
            </a:r>
            <a:r>
              <a:rPr lang="el-GR" sz="2000" dirty="0" err="1"/>
              <a:t>μιαν</a:t>
            </a:r>
            <a:r>
              <a:rPr lang="el-GR" sz="2000" dirty="0"/>
              <a:t> παραλλαγή.</a:t>
            </a:r>
            <a:br>
              <a:rPr lang="el-GR" sz="2000" dirty="0"/>
            </a:br>
            <a:r>
              <a:rPr lang="el-GR" sz="2000" dirty="0"/>
              <a:t>Στην επόμενη διαφάνεια θα βρείτε το τραγούδι ολόκληρο.</a:t>
            </a:r>
            <a:br>
              <a:rPr lang="el-GR" sz="2000" dirty="0"/>
            </a:br>
            <a:r>
              <a:rPr lang="el-GR" sz="2000" dirty="0"/>
              <a:t>Για δοκιμάστε να το τραγουδήσετε με τις όμορφες φωνούλες σας…</a:t>
            </a:r>
            <a:endParaRPr lang="en-GB" sz="2000" dirty="0"/>
          </a:p>
        </p:txBody>
      </p:sp>
      <p:grpSp>
        <p:nvGrpSpPr>
          <p:cNvPr id="11" name="Group 10">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70B52E8-0967-4D04-AD80-BD6C5226AD6C}"/>
              </a:ext>
            </a:extLst>
          </p:cNvPr>
          <p:cNvSpPr>
            <a:spLocks noGrp="1"/>
          </p:cNvSpPr>
          <p:nvPr>
            <p:ph idx="1"/>
          </p:nvPr>
        </p:nvSpPr>
        <p:spPr>
          <a:xfrm>
            <a:off x="6096001" y="1336329"/>
            <a:ext cx="5260848" cy="4382588"/>
          </a:xfrm>
        </p:spPr>
        <p:txBody>
          <a:bodyPr anchor="ctr">
            <a:normAutofit/>
          </a:bodyPr>
          <a:lstStyle/>
          <a:p>
            <a:endParaRPr lang="en-GB" sz="2000" dirty="0"/>
          </a:p>
        </p:txBody>
      </p:sp>
      <p:sp>
        <p:nvSpPr>
          <p:cNvPr id="4" name="Rectangle 3">
            <a:extLst>
              <a:ext uri="{FF2B5EF4-FFF2-40B4-BE49-F238E27FC236}">
                <a16:creationId xmlns:a16="http://schemas.microsoft.com/office/drawing/2014/main" xmlns="" id="{4115148C-FA43-4B81-A454-81F0B370C974}"/>
              </a:ext>
            </a:extLst>
          </p:cNvPr>
          <p:cNvSpPr/>
          <p:nvPr/>
        </p:nvSpPr>
        <p:spPr>
          <a:xfrm>
            <a:off x="5757674" y="3428682"/>
            <a:ext cx="5038367" cy="369332"/>
          </a:xfrm>
          <a:prstGeom prst="rect">
            <a:avLst/>
          </a:prstGeom>
        </p:spPr>
        <p:txBody>
          <a:bodyPr wrap="none">
            <a:spAutoFit/>
          </a:bodyPr>
          <a:lstStyle/>
          <a:p>
            <a:pPr>
              <a:spcAft>
                <a:spcPts val="600"/>
              </a:spcAft>
            </a:pPr>
            <a:r>
              <a:rPr lang="en-GB" dirty="0">
                <a:hlinkClick r:id="rId2"/>
              </a:rPr>
              <a:t>https://www.youtube.com/watch?v=00QQrBLo2DU</a:t>
            </a:r>
            <a:endParaRPr lang="el-GR" dirty="0"/>
          </a:p>
        </p:txBody>
      </p:sp>
    </p:spTree>
    <p:extLst>
      <p:ext uri="{BB962C8B-B14F-4D97-AF65-F5344CB8AC3E}">
        <p14:creationId xmlns:p14="http://schemas.microsoft.com/office/powerpoint/2010/main" val="54409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30"/>
            <a:ext cx="8229600" cy="580926"/>
          </a:xfrm>
        </p:spPr>
        <p:txBody>
          <a:bodyPr>
            <a:normAutofit/>
          </a:bodyPr>
          <a:lstStyle/>
          <a:p>
            <a:r>
              <a:rPr lang="el-GR" sz="2400" i="1" dirty="0">
                <a:solidFill>
                  <a:schemeClr val="accent2">
                    <a:lumMod val="75000"/>
                  </a:schemeClr>
                </a:solidFill>
              </a:rPr>
              <a:t>Μία εκδοχή από την Ελλάδα</a:t>
            </a:r>
            <a:endParaRPr lang="en-US" sz="2400" i="1" dirty="0">
              <a:solidFill>
                <a:schemeClr val="accent2">
                  <a:lumMod val="75000"/>
                </a:schemeClr>
              </a:solidFill>
            </a:endParaRPr>
          </a:p>
        </p:txBody>
      </p:sp>
      <p:sp>
        <p:nvSpPr>
          <p:cNvPr id="3" name="Content Placeholder 2"/>
          <p:cNvSpPr>
            <a:spLocks noGrp="1"/>
          </p:cNvSpPr>
          <p:nvPr>
            <p:ph idx="1"/>
          </p:nvPr>
        </p:nvSpPr>
        <p:spPr>
          <a:xfrm>
            <a:off x="3733901" y="116632"/>
            <a:ext cx="7211144" cy="5904656"/>
          </a:xfrm>
        </p:spPr>
        <p:txBody>
          <a:bodyPr>
            <a:noAutofit/>
          </a:bodyPr>
          <a:lstStyle/>
          <a:p>
            <a:pPr marL="0" indent="0" algn="ctr">
              <a:buNone/>
            </a:pPr>
            <a:r>
              <a:rPr lang="el-GR" sz="1800" dirty="0">
                <a:latin typeface="+mj-lt"/>
              </a:rPr>
              <a:t>Πού </a:t>
            </a:r>
            <a:r>
              <a:rPr lang="el-GR" sz="1800" dirty="0" err="1">
                <a:latin typeface="+mj-lt"/>
              </a:rPr>
              <a:t>΄σαι</a:t>
            </a:r>
            <a:r>
              <a:rPr lang="el-GR" sz="1800" dirty="0">
                <a:latin typeface="+mj-lt"/>
              </a:rPr>
              <a:t> Λάζαρε, πού είναι η φωνή σου;</a:t>
            </a:r>
            <a:endParaRPr lang="en-US" sz="1800" dirty="0">
              <a:latin typeface="+mj-lt"/>
            </a:endParaRPr>
          </a:p>
          <a:p>
            <a:pPr marL="0" indent="0" algn="ctr">
              <a:buNone/>
            </a:pPr>
            <a:r>
              <a:rPr lang="el-GR" sz="1800" dirty="0">
                <a:latin typeface="+mj-lt"/>
              </a:rPr>
              <a:t>Που σε γύρευε η μάνα κ’ η αδελφή σου.</a:t>
            </a:r>
            <a:endParaRPr lang="en-US" sz="1800" dirty="0">
              <a:latin typeface="+mj-lt"/>
            </a:endParaRPr>
          </a:p>
          <a:p>
            <a:pPr marL="0" indent="0" algn="ctr">
              <a:buNone/>
            </a:pPr>
            <a:r>
              <a:rPr lang="el-GR" sz="1800" dirty="0">
                <a:latin typeface="+mj-lt"/>
              </a:rPr>
              <a:t> </a:t>
            </a:r>
            <a:endParaRPr lang="en-US" sz="1800" dirty="0">
              <a:latin typeface="+mj-lt"/>
            </a:endParaRPr>
          </a:p>
          <a:p>
            <a:pPr marL="0" indent="0" algn="ctr">
              <a:buNone/>
            </a:pPr>
            <a:r>
              <a:rPr lang="el-GR" sz="1800" dirty="0">
                <a:latin typeface="+mj-lt"/>
              </a:rPr>
              <a:t>Ήμουνα στη γη, στη γη βαθιά χωμένος,</a:t>
            </a:r>
            <a:endParaRPr lang="en-US" sz="1800" dirty="0">
              <a:latin typeface="+mj-lt"/>
            </a:endParaRPr>
          </a:p>
          <a:p>
            <a:pPr marL="0" indent="0" algn="ctr">
              <a:buNone/>
            </a:pPr>
            <a:r>
              <a:rPr lang="el-GR" sz="1800" dirty="0">
                <a:latin typeface="+mj-lt"/>
              </a:rPr>
              <a:t>Κι από τους εχτρούς, εχτρούς βαλαντωμένος</a:t>
            </a:r>
            <a:endParaRPr lang="en-US" sz="1800" dirty="0">
              <a:latin typeface="+mj-lt"/>
            </a:endParaRPr>
          </a:p>
          <a:p>
            <a:pPr marL="0" indent="0" algn="ctr">
              <a:buNone/>
            </a:pPr>
            <a:r>
              <a:rPr lang="el-GR" sz="1800" dirty="0">
                <a:latin typeface="+mj-lt"/>
              </a:rPr>
              <a:t> </a:t>
            </a:r>
            <a:endParaRPr lang="en-US" sz="1800" dirty="0">
              <a:latin typeface="+mj-lt"/>
            </a:endParaRPr>
          </a:p>
          <a:p>
            <a:pPr marL="0" indent="0" algn="ctr">
              <a:buNone/>
            </a:pPr>
            <a:r>
              <a:rPr lang="el-GR" sz="1800" i="1" dirty="0">
                <a:latin typeface="+mj-lt"/>
              </a:rPr>
              <a:t>Βάγια βάγια των βαγιών, τρώνε ψάρι και κολιό*,</a:t>
            </a:r>
            <a:endParaRPr lang="en-US" sz="1800" dirty="0">
              <a:latin typeface="+mj-lt"/>
            </a:endParaRPr>
          </a:p>
          <a:p>
            <a:pPr marL="0" indent="0" algn="ctr">
              <a:buNone/>
            </a:pPr>
            <a:r>
              <a:rPr lang="el-GR" sz="1800" i="1" dirty="0">
                <a:latin typeface="+mj-lt"/>
              </a:rPr>
              <a:t>και την άλλη Κυριακή, ψήνουν το παχύ αρνί.</a:t>
            </a:r>
            <a:endParaRPr lang="en-US" sz="1800" dirty="0">
              <a:latin typeface="+mj-lt"/>
            </a:endParaRPr>
          </a:p>
          <a:p>
            <a:pPr marL="0" indent="0" algn="ctr">
              <a:buNone/>
            </a:pPr>
            <a:r>
              <a:rPr lang="el-GR" sz="1800" i="1" dirty="0">
                <a:latin typeface="+mj-lt"/>
              </a:rPr>
              <a:t> </a:t>
            </a:r>
            <a:endParaRPr lang="en-US" sz="1800" dirty="0">
              <a:latin typeface="+mj-lt"/>
            </a:endParaRPr>
          </a:p>
          <a:p>
            <a:pPr marL="0" indent="0" algn="ctr">
              <a:buNone/>
            </a:pPr>
            <a:r>
              <a:rPr lang="el-GR" sz="1800" dirty="0">
                <a:latin typeface="+mj-lt"/>
              </a:rPr>
              <a:t>Δώστε μου νερό, νερό να πιω λιγάκι,</a:t>
            </a:r>
            <a:endParaRPr lang="en-US" sz="1800" dirty="0">
              <a:latin typeface="+mj-lt"/>
            </a:endParaRPr>
          </a:p>
          <a:p>
            <a:pPr marL="0" indent="0" algn="ctr">
              <a:buNone/>
            </a:pPr>
            <a:r>
              <a:rPr lang="el-GR" sz="1800" dirty="0">
                <a:latin typeface="+mj-lt"/>
              </a:rPr>
              <a:t>να ξεπλύνω της καρδιάς μου το φαρμάκι.</a:t>
            </a:r>
            <a:endParaRPr lang="en-US" sz="1800" dirty="0">
              <a:latin typeface="+mj-lt"/>
            </a:endParaRPr>
          </a:p>
          <a:p>
            <a:pPr marL="0" indent="0" algn="ctr">
              <a:buNone/>
            </a:pPr>
            <a:r>
              <a:rPr lang="el-GR" sz="1800" dirty="0">
                <a:latin typeface="+mj-lt"/>
              </a:rPr>
              <a:t> </a:t>
            </a:r>
            <a:endParaRPr lang="en-US" sz="1800" dirty="0">
              <a:latin typeface="+mj-lt"/>
            </a:endParaRPr>
          </a:p>
          <a:p>
            <a:pPr marL="0" indent="0" algn="ctr">
              <a:buNone/>
            </a:pPr>
            <a:r>
              <a:rPr lang="el-GR" sz="1800" dirty="0">
                <a:latin typeface="+mj-lt"/>
              </a:rPr>
              <a:t>Δώστε μας αυγά, αυγά να σας τα πούμε,</a:t>
            </a:r>
            <a:endParaRPr lang="en-US" sz="1800" dirty="0">
              <a:latin typeface="+mj-lt"/>
            </a:endParaRPr>
          </a:p>
          <a:p>
            <a:pPr marL="0" indent="0" algn="ctr">
              <a:buNone/>
            </a:pPr>
            <a:r>
              <a:rPr lang="el-GR" sz="1800" dirty="0">
                <a:latin typeface="+mj-lt"/>
              </a:rPr>
              <a:t>κι οι κοτούλες σας πολλά να σας γεννούνε.</a:t>
            </a:r>
            <a:endParaRPr lang="en-US" sz="1800" dirty="0">
              <a:latin typeface="+mj-lt"/>
            </a:endParaRPr>
          </a:p>
          <a:p>
            <a:pPr marL="0" indent="0" algn="ctr">
              <a:buNone/>
            </a:pPr>
            <a:r>
              <a:rPr lang="el-GR" sz="1800" dirty="0">
                <a:latin typeface="+mj-lt"/>
              </a:rPr>
              <a:t> </a:t>
            </a:r>
            <a:endParaRPr lang="en-US" sz="1800" dirty="0">
              <a:latin typeface="+mj-lt"/>
            </a:endParaRPr>
          </a:p>
          <a:p>
            <a:pPr marL="0" indent="0" algn="ctr">
              <a:buNone/>
            </a:pPr>
            <a:r>
              <a:rPr lang="el-GR" sz="1800" i="1" dirty="0">
                <a:latin typeface="+mj-lt"/>
              </a:rPr>
              <a:t>Βάγια βάγια των βαγιών, τρώνε ψάρι και κολιό,</a:t>
            </a:r>
            <a:endParaRPr lang="en-US" sz="1800" dirty="0">
              <a:latin typeface="+mj-lt"/>
            </a:endParaRPr>
          </a:p>
          <a:p>
            <a:pPr marL="0" indent="0" algn="ctr">
              <a:buNone/>
            </a:pPr>
            <a:r>
              <a:rPr lang="el-GR" sz="1800" i="1" dirty="0">
                <a:latin typeface="+mj-lt"/>
              </a:rPr>
              <a:t>και την άλλη Κυριακή, ψήνουν το παχύ αρνί.</a:t>
            </a:r>
            <a:endParaRPr lang="en-US" sz="1800" i="1" dirty="0">
              <a:latin typeface="+mj-lt"/>
            </a:endParaRPr>
          </a:p>
          <a:p>
            <a:pPr marL="0" indent="0" algn="r">
              <a:buNone/>
            </a:pPr>
            <a:r>
              <a:rPr lang="en-US" sz="1400" i="1" dirty="0">
                <a:latin typeface="+mj-lt"/>
              </a:rPr>
              <a:t>*</a:t>
            </a:r>
            <a:r>
              <a:rPr lang="el-GR" sz="1400" i="1" dirty="0">
                <a:latin typeface="+mj-lt"/>
              </a:rPr>
              <a:t>είδος ψαριού</a:t>
            </a:r>
            <a:endParaRPr lang="en-US" sz="1400" dirty="0">
              <a:latin typeface="+mj-lt"/>
            </a:endParaRPr>
          </a:p>
          <a:p>
            <a:pPr marL="0" indent="0">
              <a:buNone/>
            </a:pPr>
            <a:endParaRPr lang="en-US" sz="1400" dirty="0"/>
          </a:p>
        </p:txBody>
      </p:sp>
      <p:pic>
        <p:nvPicPr>
          <p:cNvPr id="4" name="irc_mi" descr="http://upload.wikimedia.org/wikipedia/commons/9/96/Yellow_daisies_and_red_poppies_on_Ponta_do_Pargo_cliffs_-_Apr_2013.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130" y="2966387"/>
            <a:ext cx="1560980" cy="1280750"/>
          </a:xfrm>
          <a:prstGeom prst="rect">
            <a:avLst/>
          </a:prstGeom>
          <a:ln>
            <a:noFill/>
          </a:ln>
          <a:effectLst>
            <a:softEdge rad="112500"/>
          </a:effectLst>
        </p:spPr>
      </p:pic>
      <p:pic>
        <p:nvPicPr>
          <p:cNvPr id="5" name="Picture 4" descr="http://4.bp.blogspot.com/-TkVKCbfzAzY/UXVvP_LBZ6I/AAAAAAAAV3k/ciAH0aqD7D0/s400/3569827468_4391142990_z.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305339" y="697558"/>
            <a:ext cx="1428562" cy="2079000"/>
          </a:xfrm>
          <a:prstGeom prst="rect">
            <a:avLst/>
          </a:prstGeom>
          <a:ln>
            <a:noFill/>
          </a:ln>
          <a:effectLst>
            <a:softEdge rad="112500"/>
          </a:effectLst>
        </p:spPr>
      </p:pic>
      <p:pic>
        <p:nvPicPr>
          <p:cNvPr id="6" name="Picture 5" descr="C:\Users\Maria\Pictures\A_SHUTTERSTOCK_ALL\shutterstock_3_Eliadou\shutterstock_eliadou\shutterstock_75482983.jpg"/>
          <p:cNvPicPr/>
          <p:nvPr/>
        </p:nvPicPr>
        <p:blipFill rotWithShape="1">
          <a:blip r:embed="rId6" cstate="print">
            <a:extLst>
              <a:ext uri="{28A0092B-C50C-407E-A947-70E740481C1C}">
                <a14:useLocalDpi xmlns:a14="http://schemas.microsoft.com/office/drawing/2010/main" val="0"/>
              </a:ext>
            </a:extLst>
          </a:blip>
          <a:srcRect t="18964"/>
          <a:stretch/>
        </p:blipFill>
        <p:spPr bwMode="auto">
          <a:xfrm>
            <a:off x="2239130" y="4445341"/>
            <a:ext cx="1438275" cy="17564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772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8A1E08-E67D-4DFF-BEB6-B243702E9D2F}"/>
              </a:ext>
            </a:extLst>
          </p:cNvPr>
          <p:cNvSpPr>
            <a:spLocks noGrp="1"/>
          </p:cNvSpPr>
          <p:nvPr>
            <p:ph type="title"/>
          </p:nvPr>
        </p:nvSpPr>
        <p:spPr>
          <a:xfrm>
            <a:off x="838200" y="365125"/>
            <a:ext cx="10515600" cy="1857570"/>
          </a:xfrm>
        </p:spPr>
        <p:txBody>
          <a:bodyPr>
            <a:normAutofit fontScale="90000"/>
          </a:bodyPr>
          <a:lstStyle/>
          <a:p>
            <a:r>
              <a:rPr lang="el-GR" dirty="0"/>
              <a:t>Στην Κύπρο έχουμε και την πιο κάτω παραλλαγή του Λαζάρου. Για ακούστε το και τραγουδήστε κι εσείς. Πατήστε πάνω στο μεγάφωνο ή στο </a:t>
            </a:r>
            <a:r>
              <a:rPr lang="el-GR" dirty="0" err="1"/>
              <a:t>τριγωνάκι</a:t>
            </a:r>
            <a:r>
              <a:rPr lang="el-GR" dirty="0"/>
              <a:t> με αριστερό κλικ.</a:t>
            </a:r>
            <a:endParaRPr lang="en-GB" dirty="0"/>
          </a:p>
        </p:txBody>
      </p:sp>
      <p:sp>
        <p:nvSpPr>
          <p:cNvPr id="4" name="Content Placeholder 2">
            <a:extLst>
              <a:ext uri="{FF2B5EF4-FFF2-40B4-BE49-F238E27FC236}">
                <a16:creationId xmlns:a16="http://schemas.microsoft.com/office/drawing/2014/main" xmlns="" id="{C9BB1557-6725-44F2-A92E-2486388385DA}"/>
              </a:ext>
            </a:extLst>
          </p:cNvPr>
          <p:cNvSpPr>
            <a:spLocks noGrp="1"/>
          </p:cNvSpPr>
          <p:nvPr>
            <p:ph idx="1"/>
          </p:nvPr>
        </p:nvSpPr>
        <p:spPr>
          <a:xfrm>
            <a:off x="838201" y="2500874"/>
            <a:ext cx="7060096" cy="3263822"/>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el-GR" dirty="0"/>
              <a:t>Ο Λάζαρος ο δίμιτος*</a:t>
            </a:r>
            <a:endParaRPr lang="en-US" dirty="0"/>
          </a:p>
          <a:p>
            <a:pPr marL="0" indent="0" algn="ctr">
              <a:buNone/>
            </a:pPr>
            <a:r>
              <a:rPr lang="el-GR" dirty="0"/>
              <a:t>ο </a:t>
            </a:r>
            <a:r>
              <a:rPr lang="el-GR" dirty="0" err="1"/>
              <a:t>κοτσινοπεθύμητος</a:t>
            </a:r>
            <a:r>
              <a:rPr lang="el-GR" dirty="0"/>
              <a:t/>
            </a:r>
            <a:br>
              <a:rPr lang="el-GR" dirty="0"/>
            </a:br>
            <a:r>
              <a:rPr lang="el-GR" dirty="0" err="1"/>
              <a:t>ακούσαν</a:t>
            </a:r>
            <a:r>
              <a:rPr lang="el-GR" dirty="0"/>
              <a:t> τον οι όρνιθες</a:t>
            </a:r>
            <a:endParaRPr lang="en-US" dirty="0"/>
          </a:p>
          <a:p>
            <a:pPr marL="0" indent="0" algn="ctr">
              <a:buNone/>
            </a:pPr>
            <a:r>
              <a:rPr lang="el-GR" dirty="0"/>
              <a:t>τζ’ </a:t>
            </a:r>
            <a:r>
              <a:rPr lang="el-GR" dirty="0" err="1"/>
              <a:t>εκάτσαν</a:t>
            </a:r>
            <a:r>
              <a:rPr lang="el-GR" dirty="0"/>
              <a:t> να γεννήσουν</a:t>
            </a:r>
            <a:br>
              <a:rPr lang="el-GR" dirty="0"/>
            </a:br>
            <a:r>
              <a:rPr lang="el-GR" dirty="0" err="1"/>
              <a:t>αυκά</a:t>
            </a:r>
            <a:r>
              <a:rPr lang="el-GR" dirty="0"/>
              <a:t> να </a:t>
            </a:r>
            <a:r>
              <a:rPr lang="el-GR" dirty="0" err="1"/>
              <a:t>κοτσινήσουν</a:t>
            </a:r>
            <a:endParaRPr lang="en-US" dirty="0"/>
          </a:p>
          <a:p>
            <a:pPr marL="0" indent="0" algn="ctr">
              <a:buNone/>
            </a:pPr>
            <a:r>
              <a:rPr lang="el-GR" dirty="0"/>
              <a:t>το </a:t>
            </a:r>
            <a:r>
              <a:rPr lang="el-GR" dirty="0" err="1"/>
              <a:t>Πάσκαν</a:t>
            </a:r>
            <a:r>
              <a:rPr lang="el-GR" dirty="0"/>
              <a:t> να τσουγκρίσουν</a:t>
            </a:r>
            <a:endParaRPr lang="en-US" dirty="0"/>
          </a:p>
          <a:p>
            <a:pPr marL="0" indent="0">
              <a:buNone/>
            </a:pPr>
            <a:endParaRPr lang="en-US" dirty="0"/>
          </a:p>
        </p:txBody>
      </p:sp>
      <p:pic>
        <p:nvPicPr>
          <p:cNvPr id="5" name="1_lazaros_paidakia.mp3">
            <a:hlinkClick r:id="" action="ppaction://media"/>
            <a:extLst>
              <a:ext uri="{FF2B5EF4-FFF2-40B4-BE49-F238E27FC236}">
                <a16:creationId xmlns:a16="http://schemas.microsoft.com/office/drawing/2014/main" xmlns="" id="{2EEB7084-175D-43E4-854C-CA90B166D5B9}"/>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6">
                <a:tint val="45000"/>
                <a:satMod val="400000"/>
              </a:schemeClr>
            </a:duotone>
          </a:blip>
          <a:stretch>
            <a:fillRect/>
          </a:stretch>
        </p:blipFill>
        <p:spPr>
          <a:xfrm>
            <a:off x="1024136" y="3774976"/>
            <a:ext cx="1047898" cy="1047898"/>
          </a:xfrm>
          <a:prstGeom prst="rect">
            <a:avLst/>
          </a:prstGeom>
        </p:spPr>
      </p:pic>
      <p:pic>
        <p:nvPicPr>
          <p:cNvPr id="1030" name="Picture 6" descr="Πασχαλινά αβγά: Μέχρι πότε είναι ασφαλές να τα φάτε - Onmed.gr">
            <a:extLst>
              <a:ext uri="{FF2B5EF4-FFF2-40B4-BE49-F238E27FC236}">
                <a16:creationId xmlns:a16="http://schemas.microsoft.com/office/drawing/2014/main" xmlns="" id="{9939B2DA-4FF5-40A5-8423-B581BE818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887" y="3952679"/>
            <a:ext cx="3691909" cy="23074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te chicken clipart free clipart images | Gallinas dibujos ...">
            <a:extLst>
              <a:ext uri="{FF2B5EF4-FFF2-40B4-BE49-F238E27FC236}">
                <a16:creationId xmlns:a16="http://schemas.microsoft.com/office/drawing/2014/main" xmlns="" id="{F3820AB4-86D8-431D-8E68-7B1FBC00D3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0985" y="1999663"/>
            <a:ext cx="1428750" cy="202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8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210"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342</Words>
  <Application>Microsoft Office PowerPoint</Application>
  <PresentationFormat>Custom</PresentationFormat>
  <Paragraphs>67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ΤΟ ΠΑΣΧΑ ΜΕΣΑ ΑΠΟ ΤΗ ΜΟΥΣΙΚΗ</vt:lpstr>
      <vt:lpstr>Πλησιάζει το Πάσχα.  Σκέφτηκα λοιπόν πως θα ήταν καλό να εξερευνήσουμε μουσικά αυτή τη γιορτή, μέσα από τη μουσική παράδοση του λαού και της εκκλησίας αλλά και με σύγχρονες μουσικές δημιουργίες,  που να αφορούν το Πάσχα.  Χρησιμοποίησα υλικό από αυτό που υπάρχει μέσα στα βιβλία της Μουσικής σας και άλλο μουσικό υλικό από το διαδίκτυο.  </vt:lpstr>
      <vt:lpstr>PowerPoint Presentation</vt:lpstr>
      <vt:lpstr>PowerPoint Presentation</vt:lpstr>
      <vt:lpstr>Ακούστε τα Κάλαντα του Λαζάρου από την Ελλάδα. Ξέρουμε πως τα κάλαντα έχουν πάντα παραλλαγές- αλλάζουν δηλαδή από περιοχή σε περιοχή. </vt:lpstr>
      <vt:lpstr>Τα όργανα είναι και τα δύο έγχορδα,  το βιολί και το λαούτο. </vt:lpstr>
      <vt:lpstr>Ακούστε τώρα μιαν παραλλαγή. Στην επόμενη διαφάνεια θα βρείτε το τραγούδι ολόκληρο. Για δοκιμάστε να το τραγουδήσετε με τις όμορφες φωνούλες σας…</vt:lpstr>
      <vt:lpstr>Μία εκδοχή από την Ελλάδα</vt:lpstr>
      <vt:lpstr>Στην Κύπρο έχουμε και την πιο κάτω παραλλαγή του Λαζάρου. Για ακούστε το και τραγουδήστε κι εσείς. Πατήστε πάνω στο μεγάφωνο ή στο τριγωνάκι με αριστερό κλικ.</vt:lpstr>
      <vt:lpstr>PowerPoint Presentation</vt:lpstr>
      <vt:lpstr>Κι από τη λυπητερή μουσική του επιταφίου πάμε στη χαρούμενη μουσική του Απολυτικίου του Πάσχα.   Χριστός Ανέστη ψάλλουμε όλοι μαζί το Μεγάλο Σάββατο στην Ανάσταση. Πιο κάτω μπορείτε ν΄ακούσετε το Χριστός Ανέστη σε 5 γλώσσες.(Ελληνικά, Αραβικά, Αγγλικά, Γαλλικά και Ρωσικά(Σλαβικά)</vt:lpstr>
      <vt:lpstr>PowerPoint Presentation</vt:lpstr>
      <vt:lpstr> Το Πάσχα είναι για όλους τους χριστιανούς πολύ σπουδαία γιορτή. Σπουδαία γιορτή είναι και για τους Έλληνες χριστιανούς.  Ακούστε λοιπόν το τραγούδι « Πάσχα των Ελλήνων» κι αν θέλετε τραγουδήστε το ή συνοδέψτε το με κρουστά σώματος.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ΠΑΣΧΑ ΜΕ ΜΟΥΣΙΚΗ</dc:title>
  <dc:creator>stalo lazarou</dc:creator>
  <cp:lastModifiedBy>AGOMOLOKA</cp:lastModifiedBy>
  <cp:revision>10</cp:revision>
  <dcterms:created xsi:type="dcterms:W3CDTF">2020-04-04T19:39:16Z</dcterms:created>
  <dcterms:modified xsi:type="dcterms:W3CDTF">2020-04-05T11:50:47Z</dcterms:modified>
</cp:coreProperties>
</file>