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1E92"/>
    <a:srgbClr val="AFD7A1"/>
    <a:srgbClr val="70AD47"/>
    <a:srgbClr val="FFFF00"/>
    <a:srgbClr val="DF41BD"/>
    <a:srgbClr val="00863D"/>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8" d="100"/>
          <a:sy n="28" d="100"/>
        </p:scale>
        <p:origin x="72" y="10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31/3/2020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54902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31/3/2020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4706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31/3/2020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6011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31/3/2020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13790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03C09-A7F8-49AC-B81F-96BEAEE287FE}" type="datetimeFigureOut">
              <a:rPr lang="el-GR" smtClean="0"/>
              <a:t>31/3/2020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425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B2C03C09-A7F8-49AC-B81F-96BEAEE287FE}" type="datetimeFigureOut">
              <a:rPr lang="el-GR" smtClean="0"/>
              <a:t>31/3/2020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159665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B2C03C09-A7F8-49AC-B81F-96BEAEE287FE}" type="datetimeFigureOut">
              <a:rPr lang="el-GR" smtClean="0"/>
              <a:t>31/3/2020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5583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2C03C09-A7F8-49AC-B81F-96BEAEE287FE}" type="datetimeFigureOut">
              <a:rPr lang="el-GR" smtClean="0"/>
              <a:t>31/3/2020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44630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3C09-A7F8-49AC-B81F-96BEAEE287FE}" type="datetimeFigureOut">
              <a:rPr lang="el-GR" smtClean="0"/>
              <a:t>31/3/2020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1715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31/3/2020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65752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31/3/2020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5783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3C09-A7F8-49AC-B81F-96BEAEE287FE}" type="datetimeFigureOut">
              <a:rPr lang="el-GR" smtClean="0"/>
              <a:t>31/3/2020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245A2-FE41-4C08-8B48-BAABBFA743DA}" type="slidenum">
              <a:rPr lang="el-GR" smtClean="0"/>
              <a:t>‹#›</a:t>
            </a:fld>
            <a:endParaRPr lang="el-GR"/>
          </a:p>
        </p:txBody>
      </p:sp>
    </p:spTree>
    <p:extLst>
      <p:ext uri="{BB962C8B-B14F-4D97-AF65-F5344CB8AC3E}">
        <p14:creationId xmlns:p14="http://schemas.microsoft.com/office/powerpoint/2010/main" val="23891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rcheia.moec.gov.cy/sd/245/geografia_c_dim.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6280" y="1719469"/>
            <a:ext cx="9144000" cy="1537250"/>
          </a:xfrm>
        </p:spPr>
        <p:txBody>
          <a:bodyPr>
            <a:normAutofit/>
          </a:bodyPr>
          <a:lstStyle/>
          <a:p>
            <a:r>
              <a:rPr lang="el-GR" sz="4400" b="1" i="1" dirty="0"/>
              <a:t>Όταν κοιτώ από ψηλά…</a:t>
            </a:r>
          </a:p>
        </p:txBody>
      </p:sp>
      <p:sp>
        <p:nvSpPr>
          <p:cNvPr id="3" name="Subtitle 2"/>
          <p:cNvSpPr>
            <a:spLocks noGrp="1"/>
          </p:cNvSpPr>
          <p:nvPr>
            <p:ph type="subTitle" idx="1"/>
          </p:nvPr>
        </p:nvSpPr>
        <p:spPr>
          <a:xfrm>
            <a:off x="1043048" y="3498570"/>
            <a:ext cx="9744222" cy="3558211"/>
          </a:xfrm>
        </p:spPr>
        <p:txBody>
          <a:bodyPr>
            <a:normAutofit fontScale="92500" lnSpcReduction="20000"/>
          </a:bodyPr>
          <a:lstStyle/>
          <a:p>
            <a:r>
              <a:rPr lang="el-GR" sz="2600" b="1" u="sng" dirty="0"/>
              <a:t>Γεωγραφική διερεύνηση</a:t>
            </a:r>
            <a:endParaRPr lang="el-GR" sz="2600" b="1" dirty="0"/>
          </a:p>
          <a:p>
            <a:r>
              <a:rPr lang="el-GR" sz="2800" b="1" dirty="0"/>
              <a:t>Μελετώ την αεροφωτογραφία και περιγράφω τι βλέπω.</a:t>
            </a:r>
          </a:p>
          <a:p>
            <a:r>
              <a:rPr lang="el-GR" sz="2800" b="1" dirty="0"/>
              <a:t>Πώς μπορώ να διακρίνω τι υπάρχει στην αεροφωτογραφία; </a:t>
            </a:r>
          </a:p>
          <a:p>
            <a:endParaRPr lang="el-GR" sz="1300" b="1" i="1" dirty="0"/>
          </a:p>
          <a:p>
            <a:r>
              <a:rPr lang="el-GR" sz="2600" b="1" i="1" dirty="0"/>
              <a:t>Με τι μοιάζει αυτό που βλέπω;</a:t>
            </a:r>
          </a:p>
          <a:p>
            <a:pPr marL="4000500" lvl="8" indent="-342900" algn="l">
              <a:buFont typeface="Wingdings" panose="05000000000000000000" pitchFamily="2" charset="2"/>
              <a:buChar char="Ø"/>
            </a:pPr>
            <a:r>
              <a:rPr lang="el-GR" sz="2400" b="1" i="1" dirty="0"/>
              <a:t>Τι χρώμα έχει;</a:t>
            </a:r>
          </a:p>
          <a:p>
            <a:pPr marL="4000500" lvl="8" indent="-342900" algn="l">
              <a:buFont typeface="Wingdings" panose="05000000000000000000" pitchFamily="2" charset="2"/>
              <a:buChar char="Ø"/>
            </a:pPr>
            <a:r>
              <a:rPr lang="el-GR" sz="2400" b="1" i="1" dirty="0"/>
              <a:t>Τι σχήμα έχει;</a:t>
            </a:r>
          </a:p>
          <a:p>
            <a:pPr marL="4000500" lvl="8" indent="-342900" algn="l">
              <a:buFont typeface="Wingdings" panose="05000000000000000000" pitchFamily="2" charset="2"/>
              <a:buChar char="Ø"/>
            </a:pPr>
            <a:r>
              <a:rPr lang="el-GR" sz="2400" b="1" i="1" dirty="0"/>
              <a:t>Τι μέγεθος έχει;</a:t>
            </a:r>
          </a:p>
          <a:p>
            <a:pPr marL="4000500" lvl="8" indent="-342900" algn="l">
              <a:buFont typeface="Wingdings" panose="05000000000000000000" pitchFamily="2" charset="2"/>
              <a:buChar char="Ø"/>
            </a:pPr>
            <a:r>
              <a:rPr lang="el-GR" sz="2400" b="1" i="1" dirty="0"/>
              <a:t>Τι υφή έχει; </a:t>
            </a:r>
          </a:p>
          <a:p>
            <a:pPr lvl="8" algn="l"/>
            <a:r>
              <a:rPr lang="el-GR" sz="1900" b="1" i="1" dirty="0"/>
              <a:t>(φαντάζομαι αν μπορούσα να αγγίξω)</a:t>
            </a:r>
          </a:p>
          <a:p>
            <a:endParaRPr lang="el-GR" b="1" i="1" dirty="0"/>
          </a:p>
          <a:p>
            <a:endParaRPr lang="el-GR" dirty="0"/>
          </a:p>
        </p:txBody>
      </p:sp>
      <p:sp>
        <p:nvSpPr>
          <p:cNvPr id="4" name="Rectangle: Folded Corner 3">
            <a:extLst>
              <a:ext uri="{FF2B5EF4-FFF2-40B4-BE49-F238E27FC236}">
                <a16:creationId xmlns:a16="http://schemas.microsoft.com/office/drawing/2014/main" id="{F01A9979-521A-43B9-9947-F1D8FB2DD7B9}"/>
              </a:ext>
            </a:extLst>
          </p:cNvPr>
          <p:cNvSpPr/>
          <p:nvPr/>
        </p:nvSpPr>
        <p:spPr>
          <a:xfrm>
            <a:off x="106018" y="48042"/>
            <a:ext cx="11979966" cy="2292626"/>
          </a:xfrm>
          <a:prstGeom prst="foldedCorner">
            <a:avLst>
              <a:gd name="adj" fmla="val 43976"/>
            </a:avLst>
          </a:prstGeom>
          <a:solidFill>
            <a:schemeClr val="accent6">
              <a:lumMod val="40000"/>
              <a:lumOff val="60000"/>
            </a:schemeClr>
          </a:solidFill>
          <a:ln>
            <a:solidFill>
              <a:srgbClr val="B21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just"/>
            <a:endParaRPr lang="el-GR" sz="1600" dirty="0">
              <a:solidFill>
                <a:srgbClr val="B21E92"/>
              </a:solidFill>
            </a:endParaRPr>
          </a:p>
          <a:p>
            <a:pPr algn="just"/>
            <a:endParaRPr lang="el-GR" sz="1600" dirty="0">
              <a:solidFill>
                <a:srgbClr val="B21E92"/>
              </a:solidFill>
            </a:endParaRPr>
          </a:p>
          <a:p>
            <a:pPr algn="just"/>
            <a:endParaRPr lang="el-GR" sz="1600" dirty="0">
              <a:solidFill>
                <a:srgbClr val="B21E92"/>
              </a:solidFill>
            </a:endParaRPr>
          </a:p>
          <a:p>
            <a:pPr algn="just"/>
            <a:r>
              <a:rPr lang="el-GR" sz="1600" dirty="0">
                <a:solidFill>
                  <a:schemeClr val="accent6">
                    <a:lumMod val="75000"/>
                  </a:schemeClr>
                </a:solidFill>
              </a:rPr>
              <a:t>Γεια σας παιδιά! </a:t>
            </a:r>
          </a:p>
          <a:p>
            <a:pPr algn="just"/>
            <a:r>
              <a:rPr lang="el-GR" sz="1600" dirty="0">
                <a:solidFill>
                  <a:schemeClr val="accent6">
                    <a:lumMod val="75000"/>
                  </a:schemeClr>
                </a:solidFill>
              </a:rPr>
              <a:t>Εύχομαι να είστε όλοι και όλες καλά και να μένετε στο σπίτι ασφαλείς! </a:t>
            </a:r>
            <a:r>
              <a:rPr lang="el-GR" sz="1600" dirty="0">
                <a:solidFill>
                  <a:schemeClr val="accent6">
                    <a:lumMod val="75000"/>
                  </a:schemeClr>
                </a:solidFill>
                <a:sym typeface="Wingdings" panose="05000000000000000000" pitchFamily="2" charset="2"/>
              </a:rPr>
              <a:t> </a:t>
            </a:r>
            <a:endParaRPr lang="en-US" sz="1600" dirty="0">
              <a:solidFill>
                <a:schemeClr val="accent6">
                  <a:lumMod val="75000"/>
                </a:schemeClr>
              </a:solidFill>
            </a:endParaRPr>
          </a:p>
          <a:p>
            <a:pPr algn="just"/>
            <a:r>
              <a:rPr lang="el-GR" sz="1600" dirty="0">
                <a:solidFill>
                  <a:schemeClr val="accent6">
                    <a:lumMod val="75000"/>
                  </a:schemeClr>
                </a:solidFill>
              </a:rPr>
              <a:t>Αυτή τη βδομάδα, μπορείτε, μαζί με τις άλλες σας δραστηριότητες, να εργαστείτε και στη Γεωγραφία! Ας δούμε τι θυμάστε από αυτά που έχουμε μελετήσει μαζί στο σχολείο!</a:t>
            </a:r>
          </a:p>
          <a:p>
            <a:pPr algn="just"/>
            <a:r>
              <a:rPr lang="el-GR" sz="1600" dirty="0">
                <a:solidFill>
                  <a:schemeClr val="accent6">
                    <a:lumMod val="75000"/>
                  </a:schemeClr>
                </a:solidFill>
              </a:rPr>
              <a:t>Οι εργασίες χωρίζονται σε δύο μέρη, το Α και το Β. Έτσι, μπορείτε να τις μελετήσετε σταδιακά, δουλεύοντας πρώτα στο ένα μέρος και μετά στο άλλο (π.χ. αφιερώνω λίγο χρόνο, δύο φορές τη βδομάδα). Αν σας παίρνουν περισσότερο χρόνο, τότε μπορείτε να χωρίσετε </a:t>
            </a:r>
          </a:p>
          <a:p>
            <a:pPr algn="just"/>
            <a:r>
              <a:rPr lang="el-GR" sz="1600" dirty="0">
                <a:solidFill>
                  <a:schemeClr val="accent6">
                    <a:lumMod val="75000"/>
                  </a:schemeClr>
                </a:solidFill>
              </a:rPr>
              <a:t>τη δουλειά σας σε τρία μέρη. Για όσους και όσες θέλουν, μπορούν να βρουν τα βιβλία της Γεωγραφίας, τα οποία</a:t>
            </a:r>
            <a:r>
              <a:rPr lang="en-US" sz="1600" dirty="0">
                <a:solidFill>
                  <a:schemeClr val="accent6">
                    <a:lumMod val="75000"/>
                  </a:schemeClr>
                </a:solidFill>
              </a:rPr>
              <a:t> </a:t>
            </a:r>
            <a:r>
              <a:rPr lang="el-GR" sz="1600" dirty="0">
                <a:solidFill>
                  <a:schemeClr val="accent6">
                    <a:lumMod val="75000"/>
                  </a:schemeClr>
                </a:solidFill>
              </a:rPr>
              <a:t>ίσως να βρίσκονται </a:t>
            </a:r>
          </a:p>
          <a:p>
            <a:pPr algn="just"/>
            <a:r>
              <a:rPr lang="el-GR" sz="1600" dirty="0">
                <a:solidFill>
                  <a:schemeClr val="accent6">
                    <a:lumMod val="75000"/>
                  </a:schemeClr>
                </a:solidFill>
              </a:rPr>
              <a:t>στο σχολείο,  στον σύνδεσμο </a:t>
            </a:r>
            <a:r>
              <a:rPr lang="en-US" sz="1600" dirty="0">
                <a:solidFill>
                  <a:srgbClr val="B21E92"/>
                </a:solidFill>
                <a:hlinkClick r:id="rId2"/>
              </a:rPr>
              <a:t>http://archeia.moec.gov.cy/sd/245/geografia_c_dim.pdf</a:t>
            </a:r>
            <a:r>
              <a:rPr lang="el-GR" sz="1600" dirty="0">
                <a:solidFill>
                  <a:srgbClr val="B21E92"/>
                </a:solidFill>
              </a:rPr>
              <a:t> .</a:t>
            </a:r>
          </a:p>
          <a:p>
            <a:pPr algn="just"/>
            <a:r>
              <a:rPr lang="el-GR" sz="1600" dirty="0">
                <a:solidFill>
                  <a:schemeClr val="accent6">
                    <a:lumMod val="75000"/>
                  </a:schemeClr>
                </a:solidFill>
              </a:rPr>
              <a:t>Καλή δουλειά λοιπόν!</a:t>
            </a:r>
          </a:p>
          <a:p>
            <a:pPr algn="just"/>
            <a:endParaRPr lang="en-CY" sz="1600" dirty="0">
              <a:solidFill>
                <a:srgbClr val="B21E92"/>
              </a:solidFill>
            </a:endParaRPr>
          </a:p>
        </p:txBody>
      </p:sp>
    </p:spTree>
    <p:extLst>
      <p:ext uri="{BB962C8B-B14F-4D97-AF65-F5344CB8AC3E}">
        <p14:creationId xmlns:p14="http://schemas.microsoft.com/office/powerpoint/2010/main" val="333292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492"/>
            <a:ext cx="8570844" cy="1145615"/>
          </a:xfrm>
        </p:spPr>
        <p:txBody>
          <a:bodyPr>
            <a:normAutofit/>
          </a:bodyPr>
          <a:lstStyle/>
          <a:p>
            <a:r>
              <a:rPr lang="el-GR" sz="3600" u="sng" dirty="0"/>
              <a:t>Α. Τι βλέπω στην αεροφωτογραφία;</a:t>
            </a:r>
          </a:p>
        </p:txBody>
      </p:sp>
      <p:sp>
        <p:nvSpPr>
          <p:cNvPr id="3" name="Content Placeholder 2"/>
          <p:cNvSpPr>
            <a:spLocks noGrp="1"/>
          </p:cNvSpPr>
          <p:nvPr>
            <p:ph idx="1"/>
          </p:nvPr>
        </p:nvSpPr>
        <p:spPr>
          <a:xfrm>
            <a:off x="13255" y="566670"/>
            <a:ext cx="12178745" cy="6132306"/>
          </a:xfrm>
        </p:spPr>
        <p:txBody>
          <a:bodyPr>
            <a:normAutofit/>
          </a:bodyPr>
          <a:lstStyle/>
          <a:p>
            <a:pPr>
              <a:buFont typeface="Wingdings" panose="05000000000000000000" pitchFamily="2" charset="2"/>
              <a:buChar char="Ø"/>
            </a:pPr>
            <a:r>
              <a:rPr lang="el-GR" sz="2600" dirty="0">
                <a:solidFill>
                  <a:srgbClr val="7030A0"/>
                </a:solidFill>
              </a:rPr>
              <a:t> </a:t>
            </a:r>
            <a:r>
              <a:rPr lang="el-GR" dirty="0">
                <a:solidFill>
                  <a:srgbClr val="7030A0"/>
                </a:solidFill>
              </a:rPr>
              <a:t>Παρατηρώ την αεροφωτογραφία στη διαφάνεια 3. Στη συνέχεια:</a:t>
            </a:r>
          </a:p>
          <a:p>
            <a:pPr marL="0" indent="0">
              <a:buNone/>
            </a:pPr>
            <a:r>
              <a:rPr lang="el-GR" sz="2400" dirty="0">
                <a:solidFill>
                  <a:srgbClr val="70AD47"/>
                </a:solidFill>
              </a:rPr>
              <a:t>1. Σημειώνω τα αρχικά των υπόλοιπων κατευθύνσεων του ορίζοντα, στην κατάλληλη πλευρά της αεροφωτογραφίας. </a:t>
            </a:r>
            <a:r>
              <a:rPr lang="el-GR" sz="2000" i="1" dirty="0">
                <a:solidFill>
                  <a:srgbClr val="7030A0"/>
                </a:solidFill>
              </a:rPr>
              <a:t>(Α=Ανατολή, Δ=Δύση, Ν=Νότος, Β=Βορράς)</a:t>
            </a:r>
            <a:r>
              <a:rPr lang="el-GR" sz="2400" dirty="0">
                <a:solidFill>
                  <a:srgbClr val="7030A0"/>
                </a:solidFill>
              </a:rPr>
              <a:t> </a:t>
            </a:r>
          </a:p>
          <a:p>
            <a:pPr marL="0" indent="0">
              <a:buNone/>
            </a:pPr>
            <a:r>
              <a:rPr lang="el-GR" sz="2400" dirty="0">
                <a:solidFill>
                  <a:srgbClr val="70AD47"/>
                </a:solidFill>
              </a:rPr>
              <a:t>2. Εντοπίζω στην αεροφωτογραφία όσα αναφέρονται στον πιο κάτω πίνακα.</a:t>
            </a:r>
          </a:p>
          <a:p>
            <a:pPr marL="0" indent="0">
              <a:buNone/>
            </a:pPr>
            <a:endParaRPr lang="el-GR" sz="2400" dirty="0">
              <a:solidFill>
                <a:srgbClr val="FF0000"/>
              </a:solidFill>
            </a:endParaRPr>
          </a:p>
        </p:txBody>
      </p:sp>
      <p:graphicFrame>
        <p:nvGraphicFramePr>
          <p:cNvPr id="7" name="Table 6">
            <a:extLst>
              <a:ext uri="{FF2B5EF4-FFF2-40B4-BE49-F238E27FC236}">
                <a16:creationId xmlns:a16="http://schemas.microsoft.com/office/drawing/2014/main" id="{DE83184E-E822-4E71-A601-65C9725DA5FB}"/>
              </a:ext>
            </a:extLst>
          </p:cNvPr>
          <p:cNvGraphicFramePr>
            <a:graphicFrameLocks noGrp="1"/>
          </p:cNvGraphicFramePr>
          <p:nvPr>
            <p:extLst>
              <p:ext uri="{D42A27DB-BD31-4B8C-83A1-F6EECF244321}">
                <p14:modId xmlns:p14="http://schemas.microsoft.com/office/powerpoint/2010/main" val="4183803027"/>
              </p:ext>
            </p:extLst>
          </p:nvPr>
        </p:nvGraphicFramePr>
        <p:xfrm>
          <a:off x="490329" y="2271239"/>
          <a:ext cx="11145077" cy="4580215"/>
        </p:xfrm>
        <a:graphic>
          <a:graphicData uri="http://schemas.openxmlformats.org/drawingml/2006/table">
            <a:tbl>
              <a:tblPr firstRow="1" firstCol="1" bandRow="1">
                <a:tableStyleId>{5C22544A-7EE6-4342-B048-85BDC9FD1C3A}</a:tableStyleId>
              </a:tblPr>
              <a:tblGrid>
                <a:gridCol w="684002">
                  <a:extLst>
                    <a:ext uri="{9D8B030D-6E8A-4147-A177-3AD203B41FA5}">
                      <a16:colId xmlns:a16="http://schemas.microsoft.com/office/drawing/2014/main" val="3791610174"/>
                    </a:ext>
                  </a:extLst>
                </a:gridCol>
                <a:gridCol w="2774815">
                  <a:extLst>
                    <a:ext uri="{9D8B030D-6E8A-4147-A177-3AD203B41FA5}">
                      <a16:colId xmlns:a16="http://schemas.microsoft.com/office/drawing/2014/main" val="931734220"/>
                    </a:ext>
                  </a:extLst>
                </a:gridCol>
                <a:gridCol w="7686260">
                  <a:extLst>
                    <a:ext uri="{9D8B030D-6E8A-4147-A177-3AD203B41FA5}">
                      <a16:colId xmlns:a16="http://schemas.microsoft.com/office/drawing/2014/main" val="3087545547"/>
                    </a:ext>
                  </a:extLst>
                </a:gridCol>
              </a:tblGrid>
              <a:tr h="551576">
                <a:tc>
                  <a:txBody>
                    <a:bodyPr/>
                    <a:lstStyle/>
                    <a:p>
                      <a:pPr algn="ctr">
                        <a:lnSpc>
                          <a:spcPct val="107000"/>
                        </a:lnSpc>
                        <a:spcAft>
                          <a:spcPts val="0"/>
                        </a:spcAft>
                      </a:pPr>
                      <a:r>
                        <a:rPr lang="el-GR" sz="1800" dirty="0" err="1">
                          <a:effectLst/>
                        </a:rPr>
                        <a:t>Αρ</a:t>
                      </a:r>
                      <a:r>
                        <a:rPr lang="el-GR"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τόπος / κτήριο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Πώς διακρίνω το κάθε στοιχείο;</a:t>
                      </a:r>
                      <a:endParaRPr lang="en-CY" sz="2000" dirty="0">
                        <a:effectLst/>
                      </a:endParaRPr>
                    </a:p>
                    <a:p>
                      <a:pPr algn="ctr">
                        <a:lnSpc>
                          <a:spcPct val="107000"/>
                        </a:lnSpc>
                        <a:spcAft>
                          <a:spcPts val="0"/>
                        </a:spcAft>
                      </a:pPr>
                      <a:r>
                        <a:rPr lang="el-GR" sz="2000" dirty="0">
                          <a:effectLst/>
                        </a:rPr>
                        <a:t>(χρώμα;    σχήμα;    μέγεθος;    υφή;)</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7840656"/>
                  </a:ext>
                </a:extLst>
              </a:tr>
              <a:tr h="426629">
                <a:tc>
                  <a:txBody>
                    <a:bodyPr/>
                    <a:lstStyle/>
                    <a:p>
                      <a:pPr algn="ctr">
                        <a:lnSpc>
                          <a:spcPct val="107000"/>
                        </a:lnSpc>
                        <a:spcAft>
                          <a:spcPts val="0"/>
                        </a:spcAft>
                      </a:pPr>
                      <a:r>
                        <a:rPr lang="el-GR" sz="1800" dirty="0">
                          <a:effectLst/>
                        </a:rPr>
                        <a:t>1</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γήπεδο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005808"/>
                  </a:ext>
                </a:extLst>
              </a:tr>
              <a:tr h="452319">
                <a:tc>
                  <a:txBody>
                    <a:bodyPr/>
                    <a:lstStyle/>
                    <a:p>
                      <a:pPr algn="ctr">
                        <a:lnSpc>
                          <a:spcPct val="107000"/>
                        </a:lnSpc>
                        <a:spcAft>
                          <a:spcPts val="0"/>
                        </a:spcAft>
                      </a:pPr>
                      <a:r>
                        <a:rPr lang="el-GR" sz="1800" dirty="0">
                          <a:effectLst/>
                        </a:rPr>
                        <a:t>2</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κτήρια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0451188"/>
                  </a:ext>
                </a:extLst>
              </a:tr>
              <a:tr h="426629">
                <a:tc>
                  <a:txBody>
                    <a:bodyPr/>
                    <a:lstStyle/>
                    <a:p>
                      <a:pPr algn="ctr">
                        <a:lnSpc>
                          <a:spcPct val="107000"/>
                        </a:lnSpc>
                        <a:spcAft>
                          <a:spcPts val="0"/>
                        </a:spcAft>
                      </a:pPr>
                      <a:r>
                        <a:rPr lang="el-GR" sz="1800" dirty="0">
                          <a:effectLst/>
                        </a:rPr>
                        <a:t>3</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εκκλησία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3493384"/>
                  </a:ext>
                </a:extLst>
              </a:tr>
              <a:tr h="452319">
                <a:tc>
                  <a:txBody>
                    <a:bodyPr/>
                    <a:lstStyle/>
                    <a:p>
                      <a:pPr algn="ctr">
                        <a:lnSpc>
                          <a:spcPct val="107000"/>
                        </a:lnSpc>
                        <a:spcAft>
                          <a:spcPts val="0"/>
                        </a:spcAft>
                      </a:pPr>
                      <a:r>
                        <a:rPr lang="el-GR" sz="1800" dirty="0">
                          <a:effectLst/>
                        </a:rPr>
                        <a:t>4</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λεωφόρος </a:t>
                      </a:r>
                      <a:r>
                        <a:rPr lang="en-US" sz="1800" dirty="0">
                          <a:effectLst/>
                        </a:rPr>
                        <a:t> (</a:t>
                      </a:r>
                      <a:r>
                        <a:rPr lang="el-GR" sz="1800" dirty="0">
                          <a:effectLst/>
                        </a:rPr>
                        <a:t>κύριος δρόμος</a:t>
                      </a:r>
                      <a:r>
                        <a:rPr lang="en-US"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9338330"/>
                  </a:ext>
                </a:extLst>
              </a:tr>
              <a:tr h="426629">
                <a:tc>
                  <a:txBody>
                    <a:bodyPr/>
                    <a:lstStyle/>
                    <a:p>
                      <a:pPr algn="ctr">
                        <a:lnSpc>
                          <a:spcPct val="107000"/>
                        </a:lnSpc>
                        <a:spcAft>
                          <a:spcPts val="0"/>
                        </a:spcAft>
                      </a:pPr>
                      <a:r>
                        <a:rPr lang="el-GR" sz="1800" dirty="0">
                          <a:effectLst/>
                        </a:rPr>
                        <a:t>5</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χωράφι / άδειο οικόπεδο</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1912783"/>
                  </a:ext>
                </a:extLst>
              </a:tr>
              <a:tr h="452319">
                <a:tc>
                  <a:txBody>
                    <a:bodyPr/>
                    <a:lstStyle/>
                    <a:p>
                      <a:pPr algn="ctr">
                        <a:lnSpc>
                          <a:spcPct val="107000"/>
                        </a:lnSpc>
                        <a:spcAft>
                          <a:spcPts val="0"/>
                        </a:spcAft>
                      </a:pPr>
                      <a:r>
                        <a:rPr lang="el-GR" sz="1800" dirty="0">
                          <a:effectLst/>
                        </a:rPr>
                        <a:t>6</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σπιτιών με στέγη</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0568852"/>
                  </a:ext>
                </a:extLst>
              </a:tr>
              <a:tr h="452319">
                <a:tc>
                  <a:txBody>
                    <a:bodyPr/>
                    <a:lstStyle/>
                    <a:p>
                      <a:pPr algn="ctr">
                        <a:lnSpc>
                          <a:spcPct val="107000"/>
                        </a:lnSpc>
                        <a:spcAft>
                          <a:spcPts val="0"/>
                        </a:spcAft>
                      </a:pPr>
                      <a:r>
                        <a:rPr lang="el-GR" sz="1800" dirty="0">
                          <a:effectLst/>
                        </a:rPr>
                        <a:t>7</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στάθμευσης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4415166"/>
                  </a:ext>
                </a:extLst>
              </a:tr>
              <a:tr h="426629">
                <a:tc>
                  <a:txBody>
                    <a:bodyPr/>
                    <a:lstStyle/>
                    <a:p>
                      <a:pPr algn="ctr">
                        <a:lnSpc>
                          <a:spcPct val="107000"/>
                        </a:lnSpc>
                        <a:spcAft>
                          <a:spcPts val="0"/>
                        </a:spcAft>
                      </a:pPr>
                      <a:r>
                        <a:rPr lang="el-GR" sz="1800" dirty="0">
                          <a:effectLst/>
                        </a:rPr>
                        <a:t>8</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πρασίνου με δέντρα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407237"/>
                  </a:ext>
                </a:extLst>
              </a:tr>
              <a:tr h="426629">
                <a:tc>
                  <a:txBody>
                    <a:bodyPr/>
                    <a:lstStyle/>
                    <a:p>
                      <a:pPr algn="ctr">
                        <a:lnSpc>
                          <a:spcPct val="107000"/>
                        </a:lnSpc>
                        <a:spcAft>
                          <a:spcPts val="0"/>
                        </a:spcAft>
                      </a:pPr>
                      <a:r>
                        <a:rPr lang="el-GR" sz="1800" dirty="0">
                          <a:effectLst/>
                        </a:rPr>
                        <a:t>9</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με πολυκατοικίες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994803"/>
                  </a:ext>
                </a:extLst>
              </a:tr>
            </a:tbl>
          </a:graphicData>
        </a:graphic>
      </p:graphicFrame>
      <p:sp>
        <p:nvSpPr>
          <p:cNvPr id="38" name="TextBox 37">
            <a:extLst>
              <a:ext uri="{FF2B5EF4-FFF2-40B4-BE49-F238E27FC236}">
                <a16:creationId xmlns:a16="http://schemas.microsoft.com/office/drawing/2014/main" id="{1668EF1D-2562-4B2E-ABCE-3FCE7E9B4EB4}"/>
              </a:ext>
            </a:extLst>
          </p:cNvPr>
          <p:cNvSpPr txBox="1"/>
          <p:nvPr/>
        </p:nvSpPr>
        <p:spPr>
          <a:xfrm>
            <a:off x="11195438" y="-8397"/>
            <a:ext cx="996562" cy="307777"/>
          </a:xfrm>
          <a:prstGeom prst="rect">
            <a:avLst/>
          </a:prstGeom>
          <a:noFill/>
        </p:spPr>
        <p:txBody>
          <a:bodyPr wrap="square" rtlCol="0">
            <a:spAutoFit/>
          </a:bodyPr>
          <a:lstStyle/>
          <a:p>
            <a:r>
              <a:rPr lang="el-GR" sz="1400" b="1" dirty="0"/>
              <a:t>Μάθημα 1</a:t>
            </a:r>
            <a:endParaRPr lang="en-CY" sz="1400" b="1" dirty="0"/>
          </a:p>
        </p:txBody>
      </p:sp>
    </p:spTree>
    <p:extLst>
      <p:ext uri="{BB962C8B-B14F-4D97-AF65-F5344CB8AC3E}">
        <p14:creationId xmlns:p14="http://schemas.microsoft.com/office/powerpoint/2010/main" val="52759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EF9053-665A-474E-9A9E-F1E8FE4CFD7D}"/>
              </a:ext>
            </a:extLst>
          </p:cNvPr>
          <p:cNvGrpSpPr/>
          <p:nvPr/>
        </p:nvGrpSpPr>
        <p:grpSpPr>
          <a:xfrm>
            <a:off x="52877" y="68031"/>
            <a:ext cx="11039195" cy="6510417"/>
            <a:chOff x="79381" y="81284"/>
            <a:chExt cx="11039195" cy="6510417"/>
          </a:xfrm>
        </p:grpSpPr>
        <p:pic>
          <p:nvPicPr>
            <p:cNvPr id="5" name="Picture 4">
              <a:extLst>
                <a:ext uri="{FF2B5EF4-FFF2-40B4-BE49-F238E27FC236}">
                  <a16:creationId xmlns:a16="http://schemas.microsoft.com/office/drawing/2014/main" id="{8DE1E7FE-24FB-49E8-9BE8-D4370ADF0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81284"/>
              <a:ext cx="10999306" cy="6228998"/>
            </a:xfrm>
            <a:prstGeom prst="rect">
              <a:avLst/>
            </a:prstGeom>
            <a:ln>
              <a:solidFill>
                <a:schemeClr val="tx1"/>
              </a:solidFill>
            </a:ln>
          </p:spPr>
        </p:pic>
        <p:sp>
          <p:nvSpPr>
            <p:cNvPr id="24" name="Oval 23">
              <a:extLst>
                <a:ext uri="{FF2B5EF4-FFF2-40B4-BE49-F238E27FC236}">
                  <a16:creationId xmlns:a16="http://schemas.microsoft.com/office/drawing/2014/main" id="{3E27A4D6-3D95-45E5-BBEF-4A4FC496C7FF}"/>
                </a:ext>
              </a:extLst>
            </p:cNvPr>
            <p:cNvSpPr/>
            <p:nvPr/>
          </p:nvSpPr>
          <p:spPr>
            <a:xfrm>
              <a:off x="5423453" y="145246"/>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Β</a:t>
              </a:r>
              <a:endParaRPr lang="en-CY" sz="2000" b="1" dirty="0">
                <a:solidFill>
                  <a:schemeClr val="bg1"/>
                </a:solidFill>
              </a:endParaRPr>
            </a:p>
          </p:txBody>
        </p:sp>
        <p:sp>
          <p:nvSpPr>
            <p:cNvPr id="25" name="TextBox 24">
              <a:extLst>
                <a:ext uri="{FF2B5EF4-FFF2-40B4-BE49-F238E27FC236}">
                  <a16:creationId xmlns:a16="http://schemas.microsoft.com/office/drawing/2014/main" id="{47A21EE8-BFB5-440A-92E1-6C12877F3D6F}"/>
                </a:ext>
              </a:extLst>
            </p:cNvPr>
            <p:cNvSpPr txBox="1"/>
            <p:nvPr/>
          </p:nvSpPr>
          <p:spPr>
            <a:xfrm>
              <a:off x="79381" y="6339906"/>
              <a:ext cx="3861199" cy="251795"/>
            </a:xfrm>
            <a:prstGeom prst="rect">
              <a:avLst/>
            </a:prstGeom>
            <a:noFill/>
          </p:spPr>
          <p:txBody>
            <a:bodyPr wrap="square" lIns="36000" tIns="0" rIns="36000" bIns="36000" rtlCol="0">
              <a:spAutoFit/>
            </a:bodyPr>
            <a:lstStyle/>
            <a:p>
              <a:r>
                <a:rPr lang="el-GR" sz="1400" b="1" i="1" dirty="0"/>
                <a:t>Αεροφωτογραφία περιοχής του Δήμου </a:t>
              </a:r>
              <a:r>
                <a:rPr lang="el-GR" sz="1400" b="1" i="1" dirty="0" err="1"/>
                <a:t>Στροβόλου</a:t>
              </a:r>
              <a:endParaRPr lang="en-CY" sz="1400" b="1" i="1" dirty="0"/>
            </a:p>
          </p:txBody>
        </p:sp>
        <p:sp>
          <p:nvSpPr>
            <p:cNvPr id="28" name="Star: 5 Points 27">
              <a:extLst>
                <a:ext uri="{FF2B5EF4-FFF2-40B4-BE49-F238E27FC236}">
                  <a16:creationId xmlns:a16="http://schemas.microsoft.com/office/drawing/2014/main" id="{DE44529D-69B8-47F1-8EBA-C335A8C21C34}"/>
                </a:ext>
              </a:extLst>
            </p:cNvPr>
            <p:cNvSpPr/>
            <p:nvPr/>
          </p:nvSpPr>
          <p:spPr>
            <a:xfrm>
              <a:off x="8878958" y="17612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
          <p:nvSpPr>
            <p:cNvPr id="29" name="Star: 5 Points 28">
              <a:extLst>
                <a:ext uri="{FF2B5EF4-FFF2-40B4-BE49-F238E27FC236}">
                  <a16:creationId xmlns:a16="http://schemas.microsoft.com/office/drawing/2014/main" id="{61F00B2E-CECC-4F20-A9A7-2E405F857699}"/>
                </a:ext>
              </a:extLst>
            </p:cNvPr>
            <p:cNvSpPr/>
            <p:nvPr/>
          </p:nvSpPr>
          <p:spPr>
            <a:xfrm>
              <a:off x="4790663" y="5910378"/>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30" name="Star: 5 Points 29">
              <a:extLst>
                <a:ext uri="{FF2B5EF4-FFF2-40B4-BE49-F238E27FC236}">
                  <a16:creationId xmlns:a16="http://schemas.microsoft.com/office/drawing/2014/main" id="{A7D1155E-2A6E-4130-B956-E6E6198D5827}"/>
                </a:ext>
              </a:extLst>
            </p:cNvPr>
            <p:cNvSpPr/>
            <p:nvPr/>
          </p:nvSpPr>
          <p:spPr>
            <a:xfrm>
              <a:off x="3200402" y="1637463"/>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3</a:t>
              </a:r>
              <a:endParaRPr lang="en-CY" b="1" dirty="0">
                <a:solidFill>
                  <a:schemeClr val="tx1"/>
                </a:solidFill>
              </a:endParaRPr>
            </a:p>
          </p:txBody>
        </p:sp>
      </p:grpSp>
      <p:sp>
        <p:nvSpPr>
          <p:cNvPr id="8" name="Oval 7">
            <a:extLst>
              <a:ext uri="{FF2B5EF4-FFF2-40B4-BE49-F238E27FC236}">
                <a16:creationId xmlns:a16="http://schemas.microsoft.com/office/drawing/2014/main" id="{A71E0628-EB87-42A7-BEDA-58977CF6D204}"/>
              </a:ext>
            </a:extLst>
          </p:cNvPr>
          <p:cNvSpPr/>
          <p:nvPr/>
        </p:nvSpPr>
        <p:spPr>
          <a:xfrm>
            <a:off x="11569147" y="267079"/>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1</a:t>
            </a:r>
            <a:endParaRPr lang="en-CY" sz="2000" b="1" dirty="0">
              <a:solidFill>
                <a:srgbClr val="FF0000"/>
              </a:solidFill>
            </a:endParaRPr>
          </a:p>
        </p:txBody>
      </p:sp>
      <p:sp>
        <p:nvSpPr>
          <p:cNvPr id="9" name="Oval 8">
            <a:extLst>
              <a:ext uri="{FF2B5EF4-FFF2-40B4-BE49-F238E27FC236}">
                <a16:creationId xmlns:a16="http://schemas.microsoft.com/office/drawing/2014/main" id="{974616DB-418B-4597-ACF8-550F5AF2DFAB}"/>
              </a:ext>
            </a:extLst>
          </p:cNvPr>
          <p:cNvSpPr/>
          <p:nvPr/>
        </p:nvSpPr>
        <p:spPr>
          <a:xfrm>
            <a:off x="11569147" y="128260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3</a:t>
            </a:r>
            <a:endParaRPr lang="en-CY" sz="2000" b="1" dirty="0">
              <a:solidFill>
                <a:srgbClr val="FF0000"/>
              </a:solidFill>
            </a:endParaRPr>
          </a:p>
        </p:txBody>
      </p:sp>
      <p:sp>
        <p:nvSpPr>
          <p:cNvPr id="10" name="Oval 9">
            <a:extLst>
              <a:ext uri="{FF2B5EF4-FFF2-40B4-BE49-F238E27FC236}">
                <a16:creationId xmlns:a16="http://schemas.microsoft.com/office/drawing/2014/main" id="{B9BE38CF-F7A8-4B74-94E4-9A770837C7BE}"/>
              </a:ext>
            </a:extLst>
          </p:cNvPr>
          <p:cNvSpPr/>
          <p:nvPr/>
        </p:nvSpPr>
        <p:spPr>
          <a:xfrm>
            <a:off x="11562520" y="78983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2</a:t>
            </a:r>
            <a:endParaRPr lang="en-CY" sz="2000" b="1" dirty="0">
              <a:solidFill>
                <a:srgbClr val="FF0000"/>
              </a:solidFill>
            </a:endParaRPr>
          </a:p>
        </p:txBody>
      </p:sp>
      <p:sp>
        <p:nvSpPr>
          <p:cNvPr id="11" name="Oval 10">
            <a:extLst>
              <a:ext uri="{FF2B5EF4-FFF2-40B4-BE49-F238E27FC236}">
                <a16:creationId xmlns:a16="http://schemas.microsoft.com/office/drawing/2014/main" id="{416185E6-213F-4C0F-BF00-79CE1231D174}"/>
              </a:ext>
            </a:extLst>
          </p:cNvPr>
          <p:cNvSpPr/>
          <p:nvPr/>
        </p:nvSpPr>
        <p:spPr>
          <a:xfrm>
            <a:off x="11569147" y="180034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4</a:t>
            </a:r>
            <a:endParaRPr lang="en-CY" sz="2000" b="1" dirty="0">
              <a:solidFill>
                <a:srgbClr val="FF0000"/>
              </a:solidFill>
            </a:endParaRPr>
          </a:p>
        </p:txBody>
      </p:sp>
      <p:sp>
        <p:nvSpPr>
          <p:cNvPr id="12" name="Oval 11">
            <a:extLst>
              <a:ext uri="{FF2B5EF4-FFF2-40B4-BE49-F238E27FC236}">
                <a16:creationId xmlns:a16="http://schemas.microsoft.com/office/drawing/2014/main" id="{D7A7F305-0F7A-42C4-B392-6DBF2E63922D}"/>
              </a:ext>
            </a:extLst>
          </p:cNvPr>
          <p:cNvSpPr/>
          <p:nvPr/>
        </p:nvSpPr>
        <p:spPr>
          <a:xfrm>
            <a:off x="11569147" y="228746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5</a:t>
            </a:r>
            <a:endParaRPr lang="en-CY" sz="2000" b="1" dirty="0">
              <a:solidFill>
                <a:srgbClr val="FF0000"/>
              </a:solidFill>
            </a:endParaRPr>
          </a:p>
        </p:txBody>
      </p:sp>
      <p:sp>
        <p:nvSpPr>
          <p:cNvPr id="14" name="Oval 13">
            <a:extLst>
              <a:ext uri="{FF2B5EF4-FFF2-40B4-BE49-F238E27FC236}">
                <a16:creationId xmlns:a16="http://schemas.microsoft.com/office/drawing/2014/main" id="{86394416-674E-4583-A2DE-07DD445BE0DC}"/>
              </a:ext>
            </a:extLst>
          </p:cNvPr>
          <p:cNvSpPr/>
          <p:nvPr/>
        </p:nvSpPr>
        <p:spPr>
          <a:xfrm>
            <a:off x="11562520" y="439882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9</a:t>
            </a:r>
            <a:endParaRPr lang="en-CY" sz="2000" b="1" dirty="0">
              <a:solidFill>
                <a:srgbClr val="FF0000"/>
              </a:solidFill>
            </a:endParaRPr>
          </a:p>
        </p:txBody>
      </p:sp>
      <p:sp>
        <p:nvSpPr>
          <p:cNvPr id="15" name="Oval 14">
            <a:extLst>
              <a:ext uri="{FF2B5EF4-FFF2-40B4-BE49-F238E27FC236}">
                <a16:creationId xmlns:a16="http://schemas.microsoft.com/office/drawing/2014/main" id="{C6B9C0B7-8FF2-4F01-B93F-8E9DF877706E}"/>
              </a:ext>
            </a:extLst>
          </p:cNvPr>
          <p:cNvSpPr/>
          <p:nvPr/>
        </p:nvSpPr>
        <p:spPr>
          <a:xfrm>
            <a:off x="11562521" y="384309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8</a:t>
            </a:r>
            <a:endParaRPr lang="en-CY" sz="2000" b="1" dirty="0">
              <a:solidFill>
                <a:srgbClr val="FF0000"/>
              </a:solidFill>
            </a:endParaRPr>
          </a:p>
        </p:txBody>
      </p:sp>
      <p:sp>
        <p:nvSpPr>
          <p:cNvPr id="16" name="Oval 15">
            <a:extLst>
              <a:ext uri="{FF2B5EF4-FFF2-40B4-BE49-F238E27FC236}">
                <a16:creationId xmlns:a16="http://schemas.microsoft.com/office/drawing/2014/main" id="{68F9DF15-ADBB-4A57-AF00-B5E5FBC123EB}"/>
              </a:ext>
            </a:extLst>
          </p:cNvPr>
          <p:cNvSpPr/>
          <p:nvPr/>
        </p:nvSpPr>
        <p:spPr>
          <a:xfrm>
            <a:off x="11569147" y="282017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6</a:t>
            </a:r>
            <a:endParaRPr lang="en-CY" sz="2000" b="1" dirty="0">
              <a:solidFill>
                <a:srgbClr val="FF0000"/>
              </a:solidFill>
            </a:endParaRPr>
          </a:p>
        </p:txBody>
      </p:sp>
      <p:sp>
        <p:nvSpPr>
          <p:cNvPr id="17" name="Oval 16">
            <a:extLst>
              <a:ext uri="{FF2B5EF4-FFF2-40B4-BE49-F238E27FC236}">
                <a16:creationId xmlns:a16="http://schemas.microsoft.com/office/drawing/2014/main" id="{C938E21E-E6CC-48CA-A1C4-84798555978F}"/>
              </a:ext>
            </a:extLst>
          </p:cNvPr>
          <p:cNvSpPr/>
          <p:nvPr/>
        </p:nvSpPr>
        <p:spPr>
          <a:xfrm>
            <a:off x="11562521" y="334281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7</a:t>
            </a:r>
            <a:endParaRPr lang="en-CY" sz="2000" b="1" dirty="0">
              <a:solidFill>
                <a:srgbClr val="FF0000"/>
              </a:solidFill>
            </a:endParaRPr>
          </a:p>
        </p:txBody>
      </p:sp>
      <p:sp>
        <p:nvSpPr>
          <p:cNvPr id="21" name="Oval 20">
            <a:extLst>
              <a:ext uri="{FF2B5EF4-FFF2-40B4-BE49-F238E27FC236}">
                <a16:creationId xmlns:a16="http://schemas.microsoft.com/office/drawing/2014/main" id="{A2825A61-243A-496D-A9E7-26866319FFB7}"/>
              </a:ext>
            </a:extLst>
          </p:cNvPr>
          <p:cNvSpPr/>
          <p:nvPr/>
        </p:nvSpPr>
        <p:spPr>
          <a:xfrm>
            <a:off x="11572460" y="503950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Α</a:t>
            </a:r>
            <a:endParaRPr lang="en-CY" sz="2000" b="1" dirty="0">
              <a:solidFill>
                <a:schemeClr val="bg1"/>
              </a:solidFill>
            </a:endParaRPr>
          </a:p>
        </p:txBody>
      </p:sp>
      <p:sp>
        <p:nvSpPr>
          <p:cNvPr id="22" name="Oval 21">
            <a:extLst>
              <a:ext uri="{FF2B5EF4-FFF2-40B4-BE49-F238E27FC236}">
                <a16:creationId xmlns:a16="http://schemas.microsoft.com/office/drawing/2014/main" id="{61670936-A92F-41B5-9B1D-BCE4E34246E1}"/>
              </a:ext>
            </a:extLst>
          </p:cNvPr>
          <p:cNvSpPr/>
          <p:nvPr/>
        </p:nvSpPr>
        <p:spPr>
          <a:xfrm>
            <a:off x="11576589" y="553227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Δ</a:t>
            </a:r>
            <a:endParaRPr lang="en-CY" sz="2000" b="1" dirty="0">
              <a:solidFill>
                <a:schemeClr val="bg1"/>
              </a:solidFill>
            </a:endParaRPr>
          </a:p>
        </p:txBody>
      </p:sp>
      <p:sp>
        <p:nvSpPr>
          <p:cNvPr id="23" name="Oval 22">
            <a:extLst>
              <a:ext uri="{FF2B5EF4-FFF2-40B4-BE49-F238E27FC236}">
                <a16:creationId xmlns:a16="http://schemas.microsoft.com/office/drawing/2014/main" id="{E1A59923-826F-4AE7-ADF3-C4C38FCD0489}"/>
              </a:ext>
            </a:extLst>
          </p:cNvPr>
          <p:cNvSpPr/>
          <p:nvPr/>
        </p:nvSpPr>
        <p:spPr>
          <a:xfrm>
            <a:off x="11573150" y="604992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Ν</a:t>
            </a:r>
            <a:endParaRPr lang="en-CY" sz="2000" b="1" dirty="0">
              <a:solidFill>
                <a:schemeClr val="bg1"/>
              </a:solidFill>
            </a:endParaRPr>
          </a:p>
        </p:txBody>
      </p:sp>
    </p:spTree>
    <p:extLst>
      <p:ext uri="{BB962C8B-B14F-4D97-AF65-F5344CB8AC3E}">
        <p14:creationId xmlns:p14="http://schemas.microsoft.com/office/powerpoint/2010/main" val="306047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r>
              <a:rPr lang="el-GR" sz="2400" dirty="0">
                <a:solidFill>
                  <a:srgbClr val="70AD47"/>
                </a:solidFill>
              </a:rPr>
              <a:t>3</a:t>
            </a:r>
            <a:r>
              <a:rPr lang="el-GR" sz="2600" dirty="0">
                <a:solidFill>
                  <a:srgbClr val="70AD47"/>
                </a:solidFill>
              </a:rPr>
              <a:t>. Σημειώνω τον αριθμό του κάθε τόπου/κτηρίου στο κατάλληλο σημείο της αεροφωτογραφίας. </a:t>
            </a:r>
          </a:p>
          <a:p>
            <a:pPr marL="0" indent="0">
              <a:buNone/>
            </a:pPr>
            <a:endParaRPr lang="el-GR" sz="2600" dirty="0">
              <a:solidFill>
                <a:srgbClr val="70AD47"/>
              </a:solidFill>
            </a:endParaRPr>
          </a:p>
          <a:p>
            <a:pPr marL="0" indent="0">
              <a:buNone/>
            </a:pPr>
            <a:r>
              <a:rPr lang="el-GR" sz="2600" dirty="0">
                <a:solidFill>
                  <a:srgbClr val="70AD47"/>
                </a:solidFill>
              </a:rPr>
              <a:t>4. Στον πίνακα, εξηγώ πώς διέκρινα (ξεχώρισα) τον κάθε τόπο/κτήριο. </a:t>
            </a:r>
          </a:p>
          <a:p>
            <a:pPr marL="0" indent="0">
              <a:buNone/>
            </a:pPr>
            <a:r>
              <a:rPr lang="el-GR" sz="2200" i="1" dirty="0">
                <a:solidFill>
                  <a:srgbClr val="70AD47"/>
                </a:solidFill>
              </a:rPr>
              <a:t>π.χ. Οι δρόμοι έχουν γκρίζο χρώμα, σχηματίζουν ευθείες ή καμπύλες γραμμές, μακριές ή κοντές.</a:t>
            </a:r>
          </a:p>
          <a:p>
            <a:pPr marL="0" indent="0">
              <a:buNone/>
            </a:pPr>
            <a:endParaRPr lang="el-GR" sz="2200" i="1" dirty="0">
              <a:solidFill>
                <a:srgbClr val="70AD47"/>
              </a:solidFill>
            </a:endParaRPr>
          </a:p>
          <a:p>
            <a:pPr marL="0" indent="0">
              <a:buNone/>
            </a:pPr>
            <a:r>
              <a:rPr lang="el-GR" sz="2000" i="1" u="sng" dirty="0">
                <a:solidFill>
                  <a:srgbClr val="7030A0"/>
                </a:solidFill>
              </a:rPr>
              <a:t>Σημείωση για τις εργασίες 1 και 3:</a:t>
            </a:r>
            <a:r>
              <a:rPr lang="el-GR" sz="2000" i="1" dirty="0">
                <a:solidFill>
                  <a:srgbClr val="7030A0"/>
                </a:solidFill>
              </a:rPr>
              <a:t>	</a:t>
            </a:r>
          </a:p>
          <a:p>
            <a:pPr>
              <a:buFontTx/>
              <a:buChar char="-"/>
            </a:pPr>
            <a:r>
              <a:rPr lang="el-GR" sz="2000" i="1" dirty="0">
                <a:solidFill>
                  <a:srgbClr val="7030A0"/>
                </a:solidFill>
              </a:rPr>
              <a:t>Αν δουλεύω στον Η.Υ., μπορώ να σύρω τους αριθμούς πάνω στην αεροφωτογραφία, χρησιμοποιώντας το ποντίκι.</a:t>
            </a:r>
            <a:r>
              <a:rPr lang="en-US" sz="2000" i="1" dirty="0">
                <a:solidFill>
                  <a:srgbClr val="7030A0"/>
                </a:solidFill>
              </a:rPr>
              <a:t> (</a:t>
            </a:r>
            <a:r>
              <a:rPr lang="el-GR" sz="2000" i="1" dirty="0">
                <a:solidFill>
                  <a:srgbClr val="7030A0"/>
                </a:solidFill>
              </a:rPr>
              <a:t>Για να το καταφέρω αυτό, επιλέγω την προβολή «</a:t>
            </a:r>
            <a:r>
              <a:rPr lang="en-US" sz="2000" i="1" dirty="0">
                <a:solidFill>
                  <a:srgbClr val="7030A0"/>
                </a:solidFill>
              </a:rPr>
              <a:t>normal</a:t>
            </a:r>
            <a:r>
              <a:rPr lang="el-GR" sz="2000" i="1" dirty="0">
                <a:solidFill>
                  <a:srgbClr val="7030A0"/>
                </a:solidFill>
              </a:rPr>
              <a:t>»</a:t>
            </a:r>
            <a:r>
              <a:rPr lang="en-US" sz="2000" i="1" dirty="0">
                <a:solidFill>
                  <a:srgbClr val="7030A0"/>
                </a:solidFill>
              </a:rPr>
              <a:t>, </a:t>
            </a:r>
            <a:r>
              <a:rPr lang="el-GR" sz="2000" i="1" dirty="0">
                <a:solidFill>
                  <a:srgbClr val="7030A0"/>
                </a:solidFill>
              </a:rPr>
              <a:t>στο κάτω μέρος της οθόνης, δηλαδή την προβολή που έχει η παρουσίαση μόλις την ανοίξω στον υπολογιστή μου.)</a:t>
            </a: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r>
              <a:rPr lang="el-GR" sz="2000" i="1" dirty="0">
                <a:solidFill>
                  <a:srgbClr val="7030A0"/>
                </a:solidFill>
              </a:rPr>
              <a:t>- Αν εκτυπώσω τη διαφάνεια, μπορώ να γράψω τους αριθμούς στην αεροφωτογραφία.</a:t>
            </a:r>
          </a:p>
          <a:p>
            <a:pPr marL="0" indent="0">
              <a:buNone/>
            </a:pPr>
            <a:r>
              <a:rPr lang="en-US" sz="2000" i="1" dirty="0">
                <a:solidFill>
                  <a:srgbClr val="7030A0"/>
                </a:solidFill>
              </a:rPr>
              <a:t>- </a:t>
            </a:r>
            <a:r>
              <a:rPr lang="el-GR" sz="2000" i="1" dirty="0">
                <a:solidFill>
                  <a:srgbClr val="7030A0"/>
                </a:solidFill>
              </a:rPr>
              <a:t>Αν απλά βλέπω την παρουσίαση στον Η.Υ., μπορώ να λέω τους τόπους και να τους δείχνω στην αεροφωτογραφία. </a:t>
            </a:r>
          </a:p>
          <a:p>
            <a:pPr marL="0" indent="0">
              <a:buNone/>
            </a:pPr>
            <a:endParaRPr lang="el-GR" sz="2200" i="1" dirty="0">
              <a:solidFill>
                <a:srgbClr val="7030A0"/>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grpSp>
        <p:nvGrpSpPr>
          <p:cNvPr id="9" name="Group 8">
            <a:extLst>
              <a:ext uri="{FF2B5EF4-FFF2-40B4-BE49-F238E27FC236}">
                <a16:creationId xmlns:a16="http://schemas.microsoft.com/office/drawing/2014/main" id="{89251429-EB53-4225-9965-935C7BAB015C}"/>
              </a:ext>
            </a:extLst>
          </p:cNvPr>
          <p:cNvGrpSpPr/>
          <p:nvPr/>
        </p:nvGrpSpPr>
        <p:grpSpPr>
          <a:xfrm>
            <a:off x="2872231" y="4333457"/>
            <a:ext cx="6447537" cy="1229604"/>
            <a:chOff x="5803475" y="4545497"/>
            <a:chExt cx="6447537" cy="1229604"/>
          </a:xfrm>
        </p:grpSpPr>
        <p:pic>
          <p:nvPicPr>
            <p:cNvPr id="4" name="Picture 3">
              <a:extLst>
                <a:ext uri="{FF2B5EF4-FFF2-40B4-BE49-F238E27FC236}">
                  <a16:creationId xmlns:a16="http://schemas.microsoft.com/office/drawing/2014/main" id="{631D686E-3A85-46B4-A396-D780E8487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3475" y="4545497"/>
              <a:ext cx="6447537" cy="1229604"/>
            </a:xfrm>
            <a:prstGeom prst="rect">
              <a:avLst/>
            </a:prstGeom>
          </p:spPr>
        </p:pic>
        <p:sp>
          <p:nvSpPr>
            <p:cNvPr id="6" name="Oval 5">
              <a:extLst>
                <a:ext uri="{FF2B5EF4-FFF2-40B4-BE49-F238E27FC236}">
                  <a16:creationId xmlns:a16="http://schemas.microsoft.com/office/drawing/2014/main" id="{ECAD3098-0399-434C-8478-FE93421208F4}"/>
                </a:ext>
              </a:extLst>
            </p:cNvPr>
            <p:cNvSpPr/>
            <p:nvPr/>
          </p:nvSpPr>
          <p:spPr>
            <a:xfrm>
              <a:off x="8574158" y="4757531"/>
              <a:ext cx="537336" cy="5154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8" name="Straight Connector 7">
              <a:extLst>
                <a:ext uri="{FF2B5EF4-FFF2-40B4-BE49-F238E27FC236}">
                  <a16:creationId xmlns:a16="http://schemas.microsoft.com/office/drawing/2014/main" id="{949DA1D7-4DAE-4F5F-A3C5-4B2975E5C588}"/>
                </a:ext>
              </a:extLst>
            </p:cNvPr>
            <p:cNvCxnSpPr>
              <a:cxnSpLocks/>
            </p:cNvCxnSpPr>
            <p:nvPr/>
          </p:nvCxnSpPr>
          <p:spPr>
            <a:xfrm>
              <a:off x="9006299" y="5184211"/>
              <a:ext cx="336484" cy="75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846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endParaRPr lang="el-GR" sz="2200" i="1" dirty="0">
              <a:solidFill>
                <a:srgbClr val="7030A0"/>
              </a:solidFill>
            </a:endParaRPr>
          </a:p>
          <a:p>
            <a:pPr marL="0" indent="0">
              <a:buNone/>
            </a:pPr>
            <a:endParaRPr lang="el-GR" sz="2200" i="1" dirty="0">
              <a:solidFill>
                <a:srgbClr val="7030A0"/>
              </a:solidFill>
            </a:endParaRPr>
          </a:p>
          <a:p>
            <a:pPr marL="0" indent="0">
              <a:buNone/>
            </a:pPr>
            <a:r>
              <a:rPr lang="el-GR" sz="2600" dirty="0">
                <a:solidFill>
                  <a:srgbClr val="70AD47"/>
                </a:solidFill>
              </a:rPr>
              <a:t>5. Περιγράφω τη σχετική θέση των πιο κάτω, χρησιμοποιώντας τις έννοιες </a:t>
            </a:r>
          </a:p>
          <a:p>
            <a:pPr marL="0" indent="0">
              <a:buNone/>
            </a:pPr>
            <a:r>
              <a:rPr lang="el-GR" sz="2400" b="1" i="1" dirty="0">
                <a:solidFill>
                  <a:srgbClr val="70AD47"/>
                </a:solidFill>
              </a:rPr>
              <a:t>δυτικά, ανατολικά, βόρεια, νότια</a:t>
            </a:r>
          </a:p>
          <a:p>
            <a:pPr marL="0" indent="0">
              <a:buNone/>
            </a:pPr>
            <a:r>
              <a:rPr lang="el-GR" sz="2000" b="1" i="1" dirty="0">
                <a:solidFill>
                  <a:srgbClr val="7030A0"/>
                </a:solidFill>
              </a:rPr>
              <a:t>(Σκέφτομαι «Πού βρίσκεται το ένα σε σχέση με το άλλο; π.χ. στα δυτικά του; στα νότια της;)</a:t>
            </a:r>
            <a:endParaRPr lang="el-GR" sz="2000" b="1" dirty="0">
              <a:solidFill>
                <a:srgbClr val="7030A0"/>
              </a:solidFill>
            </a:endParaRPr>
          </a:p>
          <a:p>
            <a:r>
              <a:rPr lang="el-GR" sz="2200" i="1" dirty="0">
                <a:solidFill>
                  <a:srgbClr val="70AD47"/>
                </a:solidFill>
              </a:rPr>
              <a:t>Η εκκλησία </a:t>
            </a:r>
            <a:r>
              <a:rPr lang="el-GR" sz="2200" dirty="0">
                <a:solidFill>
                  <a:srgbClr val="70AD47"/>
                </a:solidFill>
              </a:rPr>
              <a:t>βρίσκεται στα ………….……………. </a:t>
            </a:r>
            <a:r>
              <a:rPr lang="el-GR" sz="2200" i="1" dirty="0">
                <a:solidFill>
                  <a:srgbClr val="70AD47"/>
                </a:solidFill>
              </a:rPr>
              <a:t>του σχολείου</a:t>
            </a:r>
            <a:r>
              <a:rPr lang="el-GR" sz="2200" dirty="0">
                <a:solidFill>
                  <a:srgbClr val="70AD47"/>
                </a:solidFill>
              </a:rPr>
              <a:t>.</a:t>
            </a:r>
          </a:p>
          <a:p>
            <a:r>
              <a:rPr lang="el-GR" sz="2200" i="1" dirty="0">
                <a:solidFill>
                  <a:srgbClr val="70AD47"/>
                </a:solidFill>
              </a:rPr>
              <a:t>Το γήπεδο </a:t>
            </a:r>
            <a:r>
              <a:rPr lang="el-GR" sz="2200" dirty="0">
                <a:solidFill>
                  <a:srgbClr val="70AD47"/>
                </a:solidFill>
              </a:rPr>
              <a:t>βρίσκεται στα ………….…………….  </a:t>
            </a:r>
            <a:r>
              <a:rPr lang="el-GR" sz="2200" i="1" dirty="0">
                <a:solidFill>
                  <a:srgbClr val="70AD47"/>
                </a:solidFill>
              </a:rPr>
              <a:t>του χώρου πρασίνου με δέντρα</a:t>
            </a:r>
            <a:r>
              <a:rPr lang="el-GR" sz="2200" dirty="0">
                <a:solidFill>
                  <a:srgbClr val="70AD47"/>
                </a:solidFill>
              </a:rPr>
              <a:t>.</a:t>
            </a:r>
          </a:p>
          <a:p>
            <a:r>
              <a:rPr lang="el-GR" sz="2200" i="1" dirty="0">
                <a:solidFill>
                  <a:srgbClr val="70AD47"/>
                </a:solidFill>
              </a:rPr>
              <a:t>Τα κτήρια του σχολείου </a:t>
            </a:r>
            <a:r>
              <a:rPr lang="el-GR" sz="2200" dirty="0">
                <a:solidFill>
                  <a:srgbClr val="70AD47"/>
                </a:solidFill>
              </a:rPr>
              <a:t>βρίσκονται στα ………….……………. </a:t>
            </a:r>
            <a:r>
              <a:rPr lang="el-GR" sz="2200" i="1" dirty="0">
                <a:solidFill>
                  <a:srgbClr val="70AD47"/>
                </a:solidFill>
              </a:rPr>
              <a:t>του γηπέδου.</a:t>
            </a:r>
          </a:p>
          <a:p>
            <a:r>
              <a:rPr lang="el-GR" sz="2200" i="1" dirty="0">
                <a:solidFill>
                  <a:srgbClr val="70AD47"/>
                </a:solidFill>
              </a:rPr>
              <a:t>Ο χώρος στάθμευσης </a:t>
            </a:r>
            <a:r>
              <a:rPr lang="el-GR" sz="2200" dirty="0">
                <a:solidFill>
                  <a:srgbClr val="70AD47"/>
                </a:solidFill>
              </a:rPr>
              <a:t>βρίσκεται στα ………….……………. </a:t>
            </a:r>
            <a:r>
              <a:rPr lang="el-GR" sz="2200" i="1" dirty="0">
                <a:solidFill>
                  <a:srgbClr val="70AD47"/>
                </a:solidFill>
              </a:rPr>
              <a:t>της εκκλησίας</a:t>
            </a:r>
            <a:r>
              <a:rPr lang="el-GR" sz="2200" dirty="0">
                <a:solidFill>
                  <a:srgbClr val="70AD47"/>
                </a:solidFill>
              </a:rPr>
              <a:t>.</a:t>
            </a:r>
          </a:p>
          <a:p>
            <a:pPr marL="0" indent="0">
              <a:buNone/>
            </a:pPr>
            <a:endParaRPr lang="el-GR" sz="2400" dirty="0">
              <a:solidFill>
                <a:srgbClr val="70AD47"/>
              </a:solidFill>
            </a:endParaRPr>
          </a:p>
          <a:p>
            <a:pPr marL="0" indent="0">
              <a:buNone/>
            </a:pPr>
            <a:r>
              <a:rPr lang="el-GR" sz="2400" dirty="0">
                <a:solidFill>
                  <a:srgbClr val="70AD47"/>
                </a:solidFill>
              </a:rPr>
              <a:t>6. Η λεωφόρος έχει κατεύθυνση </a:t>
            </a:r>
            <a:r>
              <a:rPr lang="el-GR" sz="2400" i="1" dirty="0">
                <a:solidFill>
                  <a:srgbClr val="70AD47"/>
                </a:solidFill>
              </a:rPr>
              <a:t>από </a:t>
            </a:r>
            <a:r>
              <a:rPr lang="el-GR" sz="2400" dirty="0">
                <a:solidFill>
                  <a:srgbClr val="70AD47"/>
                </a:solidFill>
              </a:rPr>
              <a:t>………….…………….</a:t>
            </a:r>
            <a:r>
              <a:rPr lang="el-GR" sz="2400" i="1" dirty="0">
                <a:solidFill>
                  <a:srgbClr val="70AD47"/>
                </a:solidFill>
              </a:rPr>
              <a:t> προς </a:t>
            </a:r>
            <a:r>
              <a:rPr lang="el-GR" sz="2400" dirty="0">
                <a:solidFill>
                  <a:srgbClr val="70AD47"/>
                </a:solidFill>
              </a:rPr>
              <a:t>………….……………. ή το αντίθετο,</a:t>
            </a:r>
          </a:p>
          <a:p>
            <a:pPr marL="0" indent="0">
              <a:buNone/>
            </a:pPr>
            <a:r>
              <a:rPr lang="el-GR" sz="2400" dirty="0">
                <a:solidFill>
                  <a:srgbClr val="70AD47"/>
                </a:solidFill>
              </a:rPr>
              <a:t>δηλαδή </a:t>
            </a:r>
            <a:r>
              <a:rPr lang="el-GR" sz="2400" i="1" dirty="0">
                <a:solidFill>
                  <a:srgbClr val="70AD47"/>
                </a:solidFill>
              </a:rPr>
              <a:t>από ………….……………. προς </a:t>
            </a:r>
            <a:r>
              <a:rPr lang="el-GR" sz="2400" dirty="0">
                <a:solidFill>
                  <a:srgbClr val="70AD47"/>
                </a:solidFill>
              </a:rPr>
              <a:t>………….……………. .</a:t>
            </a: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sp>
        <p:nvSpPr>
          <p:cNvPr id="4" name="Title 1">
            <a:extLst>
              <a:ext uri="{FF2B5EF4-FFF2-40B4-BE49-F238E27FC236}">
                <a16:creationId xmlns:a16="http://schemas.microsoft.com/office/drawing/2014/main" id="{DA167E10-800F-4AB5-A129-49F9FDE610AF}"/>
              </a:ext>
            </a:extLst>
          </p:cNvPr>
          <p:cNvSpPr>
            <a:spLocks noGrp="1"/>
          </p:cNvSpPr>
          <p:nvPr>
            <p:ph type="title"/>
          </p:nvPr>
        </p:nvSpPr>
        <p:spPr>
          <a:xfrm>
            <a:off x="0" y="-264492"/>
            <a:ext cx="7381461" cy="1145615"/>
          </a:xfrm>
        </p:spPr>
        <p:txBody>
          <a:bodyPr>
            <a:normAutofit/>
          </a:bodyPr>
          <a:lstStyle/>
          <a:p>
            <a:r>
              <a:rPr lang="el-GR" sz="3600" u="sng" dirty="0"/>
              <a:t>Β. Διαδρομές στην αεροφωτογραφία</a:t>
            </a:r>
          </a:p>
        </p:txBody>
      </p:sp>
      <p:sp>
        <p:nvSpPr>
          <p:cNvPr id="5" name="TextBox 4">
            <a:extLst>
              <a:ext uri="{FF2B5EF4-FFF2-40B4-BE49-F238E27FC236}">
                <a16:creationId xmlns:a16="http://schemas.microsoft.com/office/drawing/2014/main" id="{9D6CD03D-0839-4E9D-88E7-AAB3882DCB7E}"/>
              </a:ext>
            </a:extLst>
          </p:cNvPr>
          <p:cNvSpPr txBox="1"/>
          <p:nvPr/>
        </p:nvSpPr>
        <p:spPr>
          <a:xfrm>
            <a:off x="11195438" y="-8397"/>
            <a:ext cx="996562" cy="307777"/>
          </a:xfrm>
          <a:prstGeom prst="rect">
            <a:avLst/>
          </a:prstGeom>
          <a:noFill/>
        </p:spPr>
        <p:txBody>
          <a:bodyPr wrap="square" rtlCol="0">
            <a:spAutoFit/>
          </a:bodyPr>
          <a:lstStyle/>
          <a:p>
            <a:r>
              <a:rPr lang="el-GR" sz="1400" b="1"/>
              <a:t>Μάθημα 2</a:t>
            </a:r>
            <a:endParaRPr lang="en-CY" sz="1400" b="1" dirty="0"/>
          </a:p>
        </p:txBody>
      </p:sp>
    </p:spTree>
    <p:extLst>
      <p:ext uri="{BB962C8B-B14F-4D97-AF65-F5344CB8AC3E}">
        <p14:creationId xmlns:p14="http://schemas.microsoft.com/office/powerpoint/2010/main" val="24783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297960"/>
          </a:xfrm>
        </p:spPr>
        <p:txBody>
          <a:bodyPr>
            <a:normAutofit fontScale="77500" lnSpcReduction="20000"/>
          </a:bodyPr>
          <a:lstStyle/>
          <a:p>
            <a:pPr marL="0" indent="0" algn="just">
              <a:buNone/>
            </a:pPr>
            <a:r>
              <a:rPr lang="el-GR" sz="3100" dirty="0">
                <a:solidFill>
                  <a:srgbClr val="70AD47"/>
                </a:solidFill>
              </a:rPr>
              <a:t>7. Εντοπίζω τα τρία αστεράκια         στην αεροφωτογραφία. Επιλέγω </a:t>
            </a:r>
            <a:r>
              <a:rPr lang="el-GR" sz="3100" b="1" dirty="0">
                <a:solidFill>
                  <a:srgbClr val="70AD47"/>
                </a:solidFill>
              </a:rPr>
              <a:t>δύο αστεράκια</a:t>
            </a:r>
            <a:r>
              <a:rPr lang="el-GR" sz="3100" dirty="0">
                <a:solidFill>
                  <a:srgbClr val="70AD47"/>
                </a:solidFill>
              </a:rPr>
              <a:t>, ακολουθώ</a:t>
            </a:r>
          </a:p>
          <a:p>
            <a:pPr marL="0" indent="0" algn="just">
              <a:buNone/>
            </a:pPr>
            <a:r>
              <a:rPr lang="el-GR" sz="3100" dirty="0">
                <a:solidFill>
                  <a:srgbClr val="70AD47"/>
                </a:solidFill>
              </a:rPr>
              <a:t> τους δρόμους και </a:t>
            </a:r>
            <a:r>
              <a:rPr lang="el-GR" sz="3100" b="1" dirty="0">
                <a:solidFill>
                  <a:srgbClr val="70AD47"/>
                </a:solidFill>
              </a:rPr>
              <a:t>σκέφτομαι τη διαδρομή</a:t>
            </a:r>
            <a:r>
              <a:rPr lang="el-GR" sz="3100" dirty="0">
                <a:solidFill>
                  <a:srgbClr val="70AD47"/>
                </a:solidFill>
              </a:rPr>
              <a:t> που πρέπει να ακολουθήσω για να πάω από το ένα</a:t>
            </a:r>
          </a:p>
          <a:p>
            <a:pPr marL="0" indent="0" algn="just">
              <a:buNone/>
            </a:pPr>
            <a:r>
              <a:rPr lang="el-GR" sz="3100" dirty="0">
                <a:solidFill>
                  <a:srgbClr val="70AD47"/>
                </a:solidFill>
              </a:rPr>
              <a:t> στο άλλο. </a:t>
            </a:r>
          </a:p>
          <a:p>
            <a:pPr marL="0" indent="0" algn="just">
              <a:buNone/>
            </a:pPr>
            <a:r>
              <a:rPr lang="el-GR" sz="2600" b="1" i="1" dirty="0">
                <a:solidFill>
                  <a:srgbClr val="7030A0"/>
                </a:solidFill>
              </a:rPr>
              <a:t>(Σκέφτομαι «Από πού ξεκινώ; Προς ποια κατεύθυνση προχωρώ; Προς ποια κατεύθυνση στρίβω; κ.λπ.)</a:t>
            </a:r>
          </a:p>
          <a:p>
            <a:pPr marL="0" indent="0" algn="just">
              <a:buNone/>
            </a:pPr>
            <a:endParaRPr lang="el-GR" sz="2400" dirty="0">
              <a:solidFill>
                <a:srgbClr val="70AD47"/>
              </a:solidFill>
            </a:endParaRPr>
          </a:p>
          <a:p>
            <a:pPr algn="just"/>
            <a:r>
              <a:rPr lang="el-GR" sz="3100" dirty="0">
                <a:solidFill>
                  <a:srgbClr val="70AD47"/>
                </a:solidFill>
              </a:rPr>
              <a:t>Μετά γράφω τις οδηγίες, με βάση τα σημεία του ορίζοντα. </a:t>
            </a:r>
          </a:p>
          <a:p>
            <a:pPr marL="0" indent="0" algn="ctr">
              <a:buNone/>
            </a:pPr>
            <a:r>
              <a:rPr lang="el-GR" sz="2400" i="1" dirty="0">
                <a:solidFill>
                  <a:srgbClr val="70AD47"/>
                </a:solidFill>
              </a:rPr>
              <a:t>(Βορράς – βόρεια, Νότος – νότια, Ανατολή – ανατολικά, Δύση – δυτικά)</a:t>
            </a:r>
          </a:p>
          <a:p>
            <a:pPr marL="0" indent="0">
              <a:buNone/>
            </a:pPr>
            <a:r>
              <a:rPr lang="el-GR" sz="2600" i="1" dirty="0">
                <a:solidFill>
                  <a:srgbClr val="70AD47"/>
                </a:solidFill>
              </a:rPr>
              <a:t>π.χ.  Ξεκινώ από το σημείο           και περπατώ με κατεύθυνση ……………………………… . Μετά, προχωρώ</a:t>
            </a:r>
          </a:p>
          <a:p>
            <a:pPr marL="0" indent="0">
              <a:buNone/>
            </a:pPr>
            <a:r>
              <a:rPr lang="el-GR" sz="2600" i="1" dirty="0">
                <a:solidFill>
                  <a:srgbClr val="70AD47"/>
                </a:solidFill>
              </a:rPr>
              <a:t>…………………………………………………………………………………………………………………………………………………………………,</a:t>
            </a:r>
          </a:p>
          <a:p>
            <a:pPr marL="0" indent="0">
              <a:buNone/>
            </a:pPr>
            <a:r>
              <a:rPr lang="el-GR" sz="2600" i="1" dirty="0">
                <a:solidFill>
                  <a:srgbClr val="70AD47"/>
                </a:solidFill>
              </a:rPr>
              <a:t>κι έτσι φτάνω στο σημείο           </a:t>
            </a:r>
            <a:r>
              <a:rPr lang="el-GR" sz="2200" i="1" dirty="0">
                <a:solidFill>
                  <a:srgbClr val="70AD47"/>
                </a:solidFill>
              </a:rPr>
              <a:t>.</a:t>
            </a:r>
          </a:p>
          <a:p>
            <a:pPr marL="0" indent="0">
              <a:buNone/>
            </a:pPr>
            <a:endParaRPr lang="el-GR" i="1" dirty="0">
              <a:solidFill>
                <a:srgbClr val="70AD47"/>
              </a:solidFill>
            </a:endParaRPr>
          </a:p>
          <a:p>
            <a:pPr marL="0" indent="0">
              <a:buNone/>
            </a:pPr>
            <a:endParaRPr lang="el-GR" sz="2400" dirty="0">
              <a:solidFill>
                <a:srgbClr val="70AD47"/>
              </a:solidFill>
            </a:endParaRPr>
          </a:p>
          <a:p>
            <a:pPr marL="0" indent="0">
              <a:buNone/>
            </a:pPr>
            <a:r>
              <a:rPr lang="el-GR" sz="2400" i="1" u="sng" dirty="0">
                <a:solidFill>
                  <a:srgbClr val="7030A0"/>
                </a:solidFill>
              </a:rPr>
              <a:t>Σημείωση για τις εργασίες 4, 5, 6 και 7:</a:t>
            </a:r>
            <a:r>
              <a:rPr lang="el-GR" sz="2400" i="1" dirty="0">
                <a:solidFill>
                  <a:srgbClr val="7030A0"/>
                </a:solidFill>
              </a:rPr>
              <a:t>	</a:t>
            </a:r>
          </a:p>
          <a:p>
            <a:pPr>
              <a:buFontTx/>
              <a:buChar char="-"/>
            </a:pPr>
            <a:r>
              <a:rPr lang="el-GR" sz="2400" i="1" dirty="0">
                <a:solidFill>
                  <a:srgbClr val="7030A0"/>
                </a:solidFill>
              </a:rPr>
              <a:t>Αν δουλεύω στον Η.Υ., μπορώ να συμπληρώσω τον πίνακα, τις προτάσεις και την παράγραφο διαδρομής (εργ.7)</a:t>
            </a:r>
          </a:p>
          <a:p>
            <a:pPr marL="0" indent="0">
              <a:buNone/>
            </a:pPr>
            <a:r>
              <a:rPr lang="el-GR" sz="2400" i="1" dirty="0">
                <a:solidFill>
                  <a:srgbClr val="7030A0"/>
                </a:solidFill>
              </a:rPr>
              <a:t>στον χώρο με τις κενές γραμμές</a:t>
            </a:r>
            <a:r>
              <a:rPr lang="en-US" sz="2400" i="1" dirty="0">
                <a:solidFill>
                  <a:srgbClr val="7030A0"/>
                </a:solidFill>
              </a:rPr>
              <a:t>, </a:t>
            </a:r>
            <a:r>
              <a:rPr lang="el-GR" sz="2400" i="1" dirty="0">
                <a:solidFill>
                  <a:srgbClr val="7030A0"/>
                </a:solidFill>
              </a:rPr>
              <a:t>.</a:t>
            </a:r>
          </a:p>
          <a:p>
            <a:pPr>
              <a:buFontTx/>
              <a:buChar char="-"/>
            </a:pPr>
            <a:r>
              <a:rPr lang="el-GR" sz="2400" i="1" dirty="0">
                <a:solidFill>
                  <a:srgbClr val="7030A0"/>
                </a:solidFill>
              </a:rPr>
              <a:t>Αν εκτυπώσω την παρουσίαση, μπορώ να γράψω τις απαντήσεις στην κάθε εργασία.</a:t>
            </a:r>
          </a:p>
          <a:p>
            <a:pPr>
              <a:buFontTx/>
              <a:buChar char="-"/>
            </a:pPr>
            <a:r>
              <a:rPr lang="el-GR" sz="2400" i="1" dirty="0">
                <a:solidFill>
                  <a:srgbClr val="7030A0"/>
                </a:solidFill>
              </a:rPr>
              <a:t>Αν απλά βλέπω την παρουσίαση στον Η.Υ., μπορώ να γράψω τις απαντήσεις μου σε ένα ξεχωριστό χαρτί ή στο</a:t>
            </a:r>
          </a:p>
          <a:p>
            <a:pPr marL="0" indent="0">
              <a:buNone/>
            </a:pPr>
            <a:r>
              <a:rPr lang="el-GR" sz="2400" i="1" dirty="0">
                <a:solidFill>
                  <a:srgbClr val="7030A0"/>
                </a:solidFill>
              </a:rPr>
              <a:t> τετράδιό μου.</a:t>
            </a:r>
          </a:p>
          <a:p>
            <a:pPr marL="0" indent="0">
              <a:buNone/>
            </a:pPr>
            <a:endParaRPr lang="el-GR" dirty="0">
              <a:solidFill>
                <a:srgbClr val="70AD47"/>
              </a:solidFill>
            </a:endParaRPr>
          </a:p>
          <a:p>
            <a:pPr marL="0" indent="0">
              <a:buNone/>
            </a:pPr>
            <a:endParaRPr lang="el-GR" sz="2400" dirty="0">
              <a:solidFill>
                <a:srgbClr val="FF0000"/>
              </a:solidFill>
            </a:endParaRPr>
          </a:p>
        </p:txBody>
      </p:sp>
      <p:sp>
        <p:nvSpPr>
          <p:cNvPr id="4" name="Star: 5 Points 3">
            <a:extLst>
              <a:ext uri="{FF2B5EF4-FFF2-40B4-BE49-F238E27FC236}">
                <a16:creationId xmlns:a16="http://schemas.microsoft.com/office/drawing/2014/main" id="{58BAE714-C0C5-4F0F-A144-B0A41C76109F}"/>
              </a:ext>
            </a:extLst>
          </p:cNvPr>
          <p:cNvSpPr/>
          <p:nvPr/>
        </p:nvSpPr>
        <p:spPr>
          <a:xfrm>
            <a:off x="3949151" y="142597"/>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b="1" dirty="0">
              <a:solidFill>
                <a:schemeClr val="tx1"/>
              </a:solidFill>
            </a:endParaRPr>
          </a:p>
        </p:txBody>
      </p:sp>
      <p:sp>
        <p:nvSpPr>
          <p:cNvPr id="7" name="Star: 5 Points 6">
            <a:extLst>
              <a:ext uri="{FF2B5EF4-FFF2-40B4-BE49-F238E27FC236}">
                <a16:creationId xmlns:a16="http://schemas.microsoft.com/office/drawing/2014/main" id="{729726FD-410B-475D-BC87-5E3A7C586ABE}"/>
              </a:ext>
            </a:extLst>
          </p:cNvPr>
          <p:cNvSpPr/>
          <p:nvPr/>
        </p:nvSpPr>
        <p:spPr>
          <a:xfrm>
            <a:off x="2908860" y="2665722"/>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9" name="Star: 5 Points 8">
            <a:extLst>
              <a:ext uri="{FF2B5EF4-FFF2-40B4-BE49-F238E27FC236}">
                <a16:creationId xmlns:a16="http://schemas.microsoft.com/office/drawing/2014/main" id="{D5E004EF-53FC-4179-BF7C-79108B98C8E9}"/>
              </a:ext>
            </a:extLst>
          </p:cNvPr>
          <p:cNvSpPr/>
          <p:nvPr/>
        </p:nvSpPr>
        <p:spPr>
          <a:xfrm>
            <a:off x="2796215" y="335129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Tree>
    <p:extLst>
      <p:ext uri="{BB962C8B-B14F-4D97-AF65-F5344CB8AC3E}">
        <p14:creationId xmlns:p14="http://schemas.microsoft.com/office/powerpoint/2010/main" val="350654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1357</TotalTime>
  <Words>827</Words>
  <Application>Microsoft Office PowerPoint</Application>
  <PresentationFormat>Widescreen</PresentationFormat>
  <Paragraphs>132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Όταν κοιτώ από ψηλά…</vt:lpstr>
      <vt:lpstr>Α. Τι βλέπω στην αεροφωτογραφία;</vt:lpstr>
      <vt:lpstr>PowerPoint Presentation</vt:lpstr>
      <vt:lpstr>PowerPoint Presentation</vt:lpstr>
      <vt:lpstr>Β. Διαδρομές στην αεροφωτογραφία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Βόρεια Αμερική</dc:title>
  <dc:creator>user</dc:creator>
  <cp:lastModifiedBy>PKagka@te.schools.ac.cy</cp:lastModifiedBy>
  <cp:revision>92</cp:revision>
  <dcterms:created xsi:type="dcterms:W3CDTF">2020-03-21T13:27:57Z</dcterms:created>
  <dcterms:modified xsi:type="dcterms:W3CDTF">2020-03-31T09:41:04Z</dcterms:modified>
</cp:coreProperties>
</file>