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rto" initials="m" lastIdx="1" clrIdx="0">
    <p:extLst>
      <p:ext uri="{19B8F6BF-5375-455C-9EA6-DF929625EA0E}">
        <p15:presenceInfo xmlns:p15="http://schemas.microsoft.com/office/powerpoint/2012/main" xmlns="" userId="myr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4T18:43:53.562" idx="1">
    <p:pos x="2898" y="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17C0-80F9-4F2D-94BA-684F3F03989E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C29E-F4A1-4366-B06D-F5872F78F5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0874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17C0-80F9-4F2D-94BA-684F3F03989E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C29E-F4A1-4366-B06D-F5872F78F5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165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17C0-80F9-4F2D-94BA-684F3F03989E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C29E-F4A1-4366-B06D-F5872F78F5A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3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17C0-80F9-4F2D-94BA-684F3F03989E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C29E-F4A1-4366-B06D-F5872F78F5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689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17C0-80F9-4F2D-94BA-684F3F03989E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C29E-F4A1-4366-B06D-F5872F78F5A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26233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17C0-80F9-4F2D-94BA-684F3F03989E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C29E-F4A1-4366-B06D-F5872F78F5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86334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17C0-80F9-4F2D-94BA-684F3F03989E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C29E-F4A1-4366-B06D-F5872F78F5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75676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17C0-80F9-4F2D-94BA-684F3F03989E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C29E-F4A1-4366-B06D-F5872F78F5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0353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17C0-80F9-4F2D-94BA-684F3F03989E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C29E-F4A1-4366-B06D-F5872F78F5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1387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17C0-80F9-4F2D-94BA-684F3F03989E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C29E-F4A1-4366-B06D-F5872F78F5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9909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17C0-80F9-4F2D-94BA-684F3F03989E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C29E-F4A1-4366-B06D-F5872F78F5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9440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17C0-80F9-4F2D-94BA-684F3F03989E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C29E-F4A1-4366-B06D-F5872F78F5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61280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17C0-80F9-4F2D-94BA-684F3F03989E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C29E-F4A1-4366-B06D-F5872F78F5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7377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17C0-80F9-4F2D-94BA-684F3F03989E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C29E-F4A1-4366-B06D-F5872F78F5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1840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17C0-80F9-4F2D-94BA-684F3F03989E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C29E-F4A1-4366-B06D-F5872F78F5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47951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17C0-80F9-4F2D-94BA-684F3F03989E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C29E-F4A1-4366-B06D-F5872F78F5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309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717C0-80F9-4F2D-94BA-684F3F03989E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CFC29E-F4A1-4366-B06D-F5872F78F5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299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EF0860-CF1B-43E9-B019-3F6AE00A7A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794" y="489305"/>
            <a:ext cx="8327548" cy="58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374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71"/>
    </mc:Choice>
    <mc:Fallback>
      <p:transition spd="slow" advTm="100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 descr="Βασιλικός πολτός: Δείτε τις θεραπευτικές του ιδιότητες και τα ...">
            <a:extLst>
              <a:ext uri="{FF2B5EF4-FFF2-40B4-BE49-F238E27FC236}">
                <a16:creationId xmlns:a16="http://schemas.microsoft.com/office/drawing/2014/main" xmlns="" id="{797D704C-6B83-4AF4-9E4D-DD3001E8D1D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2" t="9091" r="2790"/>
          <a:stretch/>
        </p:blipFill>
        <p:spPr bwMode="auto">
          <a:xfrm>
            <a:off x="152400" y="-152395"/>
            <a:ext cx="12191999" cy="6857990"/>
          </a:xfrm>
          <a:prstGeom prst="rect">
            <a:avLst/>
          </a:prstGeom>
          <a:noFill/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559A5F2-8BE0-4998-A1E4-1B145465A9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xmlns="" id="{3A6596D4-D53C-424F-9F16-CC8686C079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1BB890B-70D4-42FE-A599-6AEF1A42D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3842D646-B58C-43C8-8152-01BC782B72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xmlns="" id="{9772CABD-4211-42AA-B349-D4002E52F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xmlns="" id="{BBD91630-4DBA-4294-8016-FEB5C3B0C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xmlns="" id="{E67D1587-504D-41BC-9D48-B61257BFB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A03E46-1EC7-4AEB-8636-DCB36BB89D43}"/>
              </a:ext>
            </a:extLst>
          </p:cNvPr>
          <p:cNvSpPr/>
          <p:nvPr/>
        </p:nvSpPr>
        <p:spPr>
          <a:xfrm>
            <a:off x="4704200" y="1678665"/>
            <a:ext cx="4569803" cy="2369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Το γάλα των μελισσών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λέγεται βασιλικός πολτός</a:t>
            </a:r>
            <a:endParaRPr lang="en-US" sz="38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xmlns="" id="{8765DD1A-F044-4DE7-8A9B-7C30DC85A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xmlns="" id="{2FE2170D-72D6-48A8-8E9A-BFF3BF03D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xmlns="" id="{01D19436-094D-463D-AFEA-870FDBD037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xmlns="" id="{9A2DE6E0-967C-4C58-8558-EC08F1138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8F64BFA2-AA2D-46EF-90BC-1036782D2E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7191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Picture 1" descr="Αφιέρωμα: Μελισσοθεραπεία - Εναλλακτική Δράση">
            <a:extLst>
              <a:ext uri="{FF2B5EF4-FFF2-40B4-BE49-F238E27FC236}">
                <a16:creationId xmlns:a16="http://schemas.microsoft.com/office/drawing/2014/main" xmlns="" id="{822AE651-E256-46B7-94F9-6DFB4855A84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63" t="4732" r="12929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56D6FF6-AD1B-45A7-88FA-991FF824BDDC}"/>
              </a:ext>
            </a:extLst>
          </p:cNvPr>
          <p:cNvSpPr/>
          <p:nvPr/>
        </p:nvSpPr>
        <p:spPr>
          <a:xfrm>
            <a:off x="668867" y="1678666"/>
            <a:ext cx="4088190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Χτίζουν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την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κ</a:t>
            </a:r>
            <a:r>
              <a:rPr lang="el-GR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η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ρήθρ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α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693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DDADFEC-ED9B-4F48-8769-01A56572E4D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05" r="6623" b="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5DA85B8-830B-4C82-8211-AE45F8B4911E}"/>
              </a:ext>
            </a:extLst>
          </p:cNvPr>
          <p:cNvSpPr/>
          <p:nvPr/>
        </p:nvSpPr>
        <p:spPr>
          <a:xfrm>
            <a:off x="668867" y="1678666"/>
            <a:ext cx="4088190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Οι μέλισσες μ</a:t>
            </a:r>
            <a:r>
              <a:rPr lang="en-US" sz="37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αζεύουν</a:t>
            </a:r>
            <a:r>
              <a:rPr lang="en-US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ν</a:t>
            </a:r>
            <a:r>
              <a:rPr lang="el-GR" sz="3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έ</a:t>
            </a:r>
            <a:r>
              <a:rPr lang="en-US" sz="37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κταρ</a:t>
            </a:r>
            <a:r>
              <a:rPr lang="en-US" sz="3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3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από τα </a:t>
            </a:r>
            <a:r>
              <a:rPr lang="en-US" sz="37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λουλούδι</a:t>
            </a:r>
            <a:r>
              <a:rPr lang="en-US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α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και </a:t>
            </a:r>
            <a:r>
              <a:rPr lang="en-US" sz="37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το</a:t>
            </a:r>
            <a:r>
              <a:rPr lang="en-US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7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κάνουν</a:t>
            </a:r>
            <a:r>
              <a:rPr lang="en-US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7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μέλι</a:t>
            </a:r>
            <a:r>
              <a:rPr lang="en-US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en-US" sz="37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FAB55703-18FC-4A4C-83C9-9ED5638C46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807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098A4C6-4FFB-4EF4-8317-8110224DB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4A415072-93F3-4FDA-96B8-7DFD2874C5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D8C2D828-7FBF-4467-B527-793E0E978C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23">
              <a:extLst>
                <a:ext uri="{FF2B5EF4-FFF2-40B4-BE49-F238E27FC236}">
                  <a16:creationId xmlns:a16="http://schemas.microsoft.com/office/drawing/2014/main" xmlns="" id="{B9D10F1D-AB99-42AD-8720-CDF3499591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25">
              <a:extLst>
                <a:ext uri="{FF2B5EF4-FFF2-40B4-BE49-F238E27FC236}">
                  <a16:creationId xmlns:a16="http://schemas.microsoft.com/office/drawing/2014/main" xmlns="" id="{5BF01F05-8464-452A-A278-4A40757B65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xmlns="" id="{FBCC0363-6CA5-4B64-A66F-4787325575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27">
              <a:extLst>
                <a:ext uri="{FF2B5EF4-FFF2-40B4-BE49-F238E27FC236}">
                  <a16:creationId xmlns:a16="http://schemas.microsoft.com/office/drawing/2014/main" xmlns="" id="{CBACBAB2-7577-4339-B610-7245E449D3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8">
              <a:extLst>
                <a:ext uri="{FF2B5EF4-FFF2-40B4-BE49-F238E27FC236}">
                  <a16:creationId xmlns:a16="http://schemas.microsoft.com/office/drawing/2014/main" xmlns="" id="{DFCB19D4-D4D4-4AFD-9ECC-A6D0E4AE21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9">
              <a:extLst>
                <a:ext uri="{FF2B5EF4-FFF2-40B4-BE49-F238E27FC236}">
                  <a16:creationId xmlns:a16="http://schemas.microsoft.com/office/drawing/2014/main" xmlns="" id="{3B32E423-85B7-4B28-B5C3-AB63224A46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xmlns="" id="{3DC38A14-94ED-496F-851A-CA6A988988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xmlns="" id="{14E862E4-F307-4A50-A3A9-0A79FD36D0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7" name="Rectangle 92">
            <a:extLst>
              <a:ext uri="{FF2B5EF4-FFF2-40B4-BE49-F238E27FC236}">
                <a16:creationId xmlns:a16="http://schemas.microsoft.com/office/drawing/2014/main" xmlns="" id="{29FD90D9-0777-4927-90C9-E837E67730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0A80CC10-2ED7-445B-B784-3590EA826FC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78" r="33504"/>
          <a:stretch/>
        </p:blipFill>
        <p:spPr bwMode="auto">
          <a:xfrm>
            <a:off x="7350300" y="10"/>
            <a:ext cx="4765696" cy="6857990"/>
          </a:xfrm>
          <a:custGeom>
            <a:avLst/>
            <a:gdLst/>
            <a:ahLst/>
            <a:cxnLst/>
            <a:rect l="l" t="t" r="r" b="b"/>
            <a:pathLst>
              <a:path w="4765696" h="6858000">
                <a:moveTo>
                  <a:pt x="2068579" y="0"/>
                </a:moveTo>
                <a:lnTo>
                  <a:pt x="4765696" y="0"/>
                </a:lnTo>
                <a:lnTo>
                  <a:pt x="4765696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44826F22-C1C2-4AA9-B59F-9073A1F4E96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42"/>
          <a:stretch/>
        </p:blipFill>
        <p:spPr bwMode="auto">
          <a:xfrm>
            <a:off x="2573336" y="10"/>
            <a:ext cx="6873151" cy="6857990"/>
          </a:xfrm>
          <a:custGeom>
            <a:avLst/>
            <a:gdLst/>
            <a:ahLst/>
            <a:cxnLst/>
            <a:rect l="l" t="t" r="r" b="b"/>
            <a:pathLst>
              <a:path w="6873151" h="6858000">
                <a:moveTo>
                  <a:pt x="2068579" y="0"/>
                </a:moveTo>
                <a:lnTo>
                  <a:pt x="6873151" y="0"/>
                </a:lnTo>
                <a:lnTo>
                  <a:pt x="480457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pic>
        <p:nvPicPr>
          <p:cNvPr id="76" name="Picture 75" descr="Related image">
            <a:extLst>
              <a:ext uri="{FF2B5EF4-FFF2-40B4-BE49-F238E27FC236}">
                <a16:creationId xmlns:a16="http://schemas.microsoft.com/office/drawing/2014/main" xmlns="" id="{D230D44D-BBAE-42AA-A3DC-920037C141A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07" r="31681"/>
          <a:stretch/>
        </p:blipFill>
        <p:spPr bwMode="auto">
          <a:xfrm>
            <a:off x="20" y="10"/>
            <a:ext cx="4600666" cy="6857990"/>
          </a:xfrm>
          <a:custGeom>
            <a:avLst/>
            <a:gdLst/>
            <a:ahLst/>
            <a:cxnLst/>
            <a:rect l="l" t="t" r="r" b="b"/>
            <a:pathLst>
              <a:path w="4600686" h="6858000">
                <a:moveTo>
                  <a:pt x="0" y="0"/>
                </a:moveTo>
                <a:lnTo>
                  <a:pt x="4600686" y="0"/>
                </a:lnTo>
                <a:lnTo>
                  <a:pt x="253210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98" name="Parallelogram 94">
            <a:extLst>
              <a:ext uri="{FF2B5EF4-FFF2-40B4-BE49-F238E27FC236}">
                <a16:creationId xmlns:a16="http://schemas.microsoft.com/office/drawing/2014/main" xmlns="" id="{F92D073F-0FE7-41B7-ADCD-5CE16DEEE0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7095" y="3589867"/>
            <a:ext cx="9290505" cy="2177879"/>
          </a:xfrm>
          <a:prstGeom prst="parallelogram">
            <a:avLst>
              <a:gd name="adj" fmla="val 31571"/>
            </a:avLst>
          </a:prstGeom>
          <a:solidFill>
            <a:schemeClr val="bg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62F1F3B-039C-4714-B43B-B3A82458C85E}"/>
              </a:ext>
            </a:extLst>
          </p:cNvPr>
          <p:cNvSpPr/>
          <p:nvPr/>
        </p:nvSpPr>
        <p:spPr>
          <a:xfrm>
            <a:off x="3150703" y="4113470"/>
            <a:ext cx="6989991" cy="765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Βλέπουμε συχνά μέλισσες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στα λουλούδια</a:t>
            </a:r>
            <a:endParaRPr lang="en-US" sz="21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549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μέλισσα, ένα αξιοθαύμαστο έντομο">
            <a:extLst>
              <a:ext uri="{FF2B5EF4-FFF2-40B4-BE49-F238E27FC236}">
                <a16:creationId xmlns:a16="http://schemas.microsoft.com/office/drawing/2014/main" xmlns="" id="{AA4D2A26-8807-40F7-92D6-9960E51C22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083" y="816428"/>
            <a:ext cx="7148752" cy="60415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5FD702-3EFB-433C-AB46-740B8A30D6AD}"/>
              </a:ext>
            </a:extLst>
          </p:cNvPr>
          <p:cNvSpPr/>
          <p:nvPr/>
        </p:nvSpPr>
        <p:spPr>
          <a:xfrm>
            <a:off x="2238524" y="524041"/>
            <a:ext cx="57237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Η μέλισσα είναι έντομο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9C09B3-9C33-4FB4-BA29-ED286ECD7B9D}"/>
              </a:ext>
            </a:extLst>
          </p:cNvPr>
          <p:cNvSpPr/>
          <p:nvPr/>
        </p:nvSpPr>
        <p:spPr>
          <a:xfrm>
            <a:off x="7396835" y="2151727"/>
            <a:ext cx="263084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Ζει στη Γη </a:t>
            </a:r>
          </a:p>
          <a:p>
            <a:pPr algn="ctr"/>
            <a:r>
              <a:rPr lang="el-GR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εδώ και </a:t>
            </a:r>
          </a:p>
          <a:p>
            <a:pPr algn="ctr"/>
            <a:r>
              <a:rPr lang="el-G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 </a:t>
            </a:r>
          </a:p>
          <a:p>
            <a:pPr algn="ctr"/>
            <a:r>
              <a:rPr lang="el-G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εκατομμύρια </a:t>
            </a:r>
          </a:p>
          <a:p>
            <a:pPr algn="ctr"/>
            <a:r>
              <a:rPr lang="el-G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χρόνια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80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EA39187-0197-4C1D-BE4A-06B353C7B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E0FD730-D6BC-440A-89CF-7AA0C22C2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1382DE6-64CB-4577-89E8-47941290A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3ABD17EF-A676-4770-A8C8-E83BA02300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380D4582-A9DE-4A6E-8537-EFC4F860C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D66B8CF3-0959-4E8D-8F3A-AF62F21D9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97D4D559-2783-4E84-BB73-7F51D02357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8834FE36-E841-40B5-9465-1CFC99ED55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1A4197A1-AE79-4DC1-9E3A-845B40BA8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326F6688-CBD0-42EE-9B90-25100FE89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EF23F9BB-FC2E-48BA-8E63-A4436C28DA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D83E83-BA13-4CA2-9541-FECEDD9B9D07}"/>
              </a:ext>
            </a:extLst>
          </p:cNvPr>
          <p:cNvSpPr/>
          <p:nvPr/>
        </p:nvSpPr>
        <p:spPr>
          <a:xfrm>
            <a:off x="356607" y="4268783"/>
            <a:ext cx="10923638" cy="16178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Η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μέλισσ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α είναι το μοναδικό έντομο</a:t>
            </a:r>
            <a:r>
              <a:rPr lang="el-G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π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ου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l-G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εκτρέφει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ο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άνρθω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πος</a:t>
            </a:r>
            <a:r>
              <a:rPr lang="el-G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γι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α να τραφεί.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F71A406-3CB7-4E4D-B434-24E6AA4F3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Picture 1" descr="Πήγε στα μελίσσια και τα έκλεψαν όλα. Όμως του άφησαν μια κυψέλη ...">
            <a:extLst>
              <a:ext uri="{FF2B5EF4-FFF2-40B4-BE49-F238E27FC236}">
                <a16:creationId xmlns:a16="http://schemas.microsoft.com/office/drawing/2014/main" xmlns="" id="{7F1612C8-FF55-4E76-B899-8609E99145B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92" r="8370" b="2"/>
          <a:stretch/>
        </p:blipFill>
        <p:spPr bwMode="auto">
          <a:xfrm>
            <a:off x="20" y="3"/>
            <a:ext cx="6050260" cy="409166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F345F3-3232-43CD-848B-D0E06B1BB8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371" r="6204" b="-2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335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Picture 1" descr="Ηλιάδης Ηλίας ">
            <a:extLst>
              <a:ext uri="{FF2B5EF4-FFF2-40B4-BE49-F238E27FC236}">
                <a16:creationId xmlns:a16="http://schemas.microsoft.com/office/drawing/2014/main" xmlns="" id="{073B313B-6164-4FAD-9DBA-F7B06B2B3CD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59" r="6804" b="1154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7F607F5-A365-436B-B83C-4F4E6B134A49}"/>
              </a:ext>
            </a:extLst>
          </p:cNvPr>
          <p:cNvSpPr/>
          <p:nvPr/>
        </p:nvSpPr>
        <p:spPr>
          <a:xfrm>
            <a:off x="668867" y="1678666"/>
            <a:ext cx="4088190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Οι μέλισσες παλαιότερα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ζούσαν σε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σ</a:t>
            </a:r>
            <a:r>
              <a:rPr lang="en-US" sz="26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κοτεινές κοιλότητες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στη φύση</a:t>
            </a:r>
            <a:endParaRPr lang="en-US" sz="26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07774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Ο θαυμαστός κόσμος της μέλισσας">
            <a:extLst>
              <a:ext uri="{FF2B5EF4-FFF2-40B4-BE49-F238E27FC236}">
                <a16:creationId xmlns:a16="http://schemas.microsoft.com/office/drawing/2014/main" xmlns="" id="{B5054095-E1BE-4DB8-B2AF-081ED6F75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Η γιαγιά μου η Κασσιανή">
            <a:extLst>
              <a:ext uri="{FF2B5EF4-FFF2-40B4-BE49-F238E27FC236}">
                <a16:creationId xmlns:a16="http://schemas.microsoft.com/office/drawing/2014/main" xmlns="" id="{14E7AD59-45A9-4F02-9471-431D7CAE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8101" y="1878294"/>
            <a:ext cx="3805918" cy="49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3D9F02-D1B5-4C86-BA95-2CFC33868414}"/>
              </a:ext>
            </a:extLst>
          </p:cNvPr>
          <p:cNvSpPr/>
          <p:nvPr/>
        </p:nvSpPr>
        <p:spPr>
          <a:xfrm>
            <a:off x="5788084" y="1318155"/>
            <a:ext cx="30059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ζώα έκλεβαν το μέλι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49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7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Picture 1" descr="Related image">
            <a:extLst>
              <a:ext uri="{FF2B5EF4-FFF2-40B4-BE49-F238E27FC236}">
                <a16:creationId xmlns:a16="http://schemas.microsoft.com/office/drawing/2014/main" xmlns="" id="{9379752A-DBB7-4771-B1F2-CA58EADEFA2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29" r="1174" b="9091"/>
          <a:stretch/>
        </p:blipFill>
        <p:spPr bwMode="auto">
          <a:xfrm>
            <a:off x="4313570" y="-8467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BF83476-051A-4AFB-BBD7-803C6D2B1EDB}"/>
              </a:ext>
            </a:extLst>
          </p:cNvPr>
          <p:cNvSpPr/>
          <p:nvPr/>
        </p:nvSpPr>
        <p:spPr>
          <a:xfrm>
            <a:off x="668867" y="1678666"/>
            <a:ext cx="4088190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Αργότερα ο μελισσοκόμος τους έφτιαξε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σ</a:t>
            </a:r>
            <a:r>
              <a:rPr lang="en-US" sz="30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π</a:t>
            </a:r>
            <a:r>
              <a:rPr lang="en-US" sz="3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ιτάκια, τις κυψέλες.</a:t>
            </a:r>
            <a:endParaRPr lang="en-US" sz="30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0850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8099EC-5012-4B63-9C49-98BB5C5231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828" y="435788"/>
            <a:ext cx="4569543" cy="31057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E4A5EED-1348-449D-86D3-ECD636192F40}"/>
              </a:ext>
            </a:extLst>
          </p:cNvPr>
          <p:cNvSpPr/>
          <p:nvPr/>
        </p:nvSpPr>
        <p:spPr>
          <a:xfrm>
            <a:off x="3443647" y="3867668"/>
            <a:ext cx="637386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Στο μελίσσι υπάρχουν</a:t>
            </a:r>
          </a:p>
          <a:p>
            <a:pPr algn="ctr"/>
            <a:endParaRPr lang="el-GR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l-GR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3000 – 60000 εργάτριες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l-G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μερικές εκατοντάδες κηφήνες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l-G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μία βασίλισσα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4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75737A-E876-48EE-8310-7600D99B59A8}"/>
              </a:ext>
            </a:extLst>
          </p:cNvPr>
          <p:cNvSpPr txBox="1"/>
          <p:nvPr/>
        </p:nvSpPr>
        <p:spPr>
          <a:xfrm>
            <a:off x="2340820" y="848723"/>
            <a:ext cx="2481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κηφήνας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8E0D91-F55E-42B1-9F05-C194B037D99C}"/>
              </a:ext>
            </a:extLst>
          </p:cNvPr>
          <p:cNvSpPr txBox="1"/>
          <p:nvPr/>
        </p:nvSpPr>
        <p:spPr>
          <a:xfrm>
            <a:off x="4822762" y="5481401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εργάτρια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505ECD-AF8D-4157-8AB5-2D807D8FDF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0820" y="1603828"/>
            <a:ext cx="6965045" cy="3877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695EEF-3D2C-4B06-A456-CAF1BA1415D6}"/>
              </a:ext>
            </a:extLst>
          </p:cNvPr>
          <p:cNvSpPr txBox="1"/>
          <p:nvPr/>
        </p:nvSpPr>
        <p:spPr>
          <a:xfrm>
            <a:off x="7057962" y="870414"/>
            <a:ext cx="273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βασίλισσα</a:t>
            </a:r>
          </a:p>
        </p:txBody>
      </p:sp>
    </p:spTree>
    <p:extLst>
      <p:ext uri="{BB962C8B-B14F-4D97-AF65-F5344CB8AC3E}">
        <p14:creationId xmlns:p14="http://schemas.microsoft.com/office/powerpoint/2010/main" xmlns="" val="307594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96</Words>
  <Application>Microsoft Office PowerPoint</Application>
  <PresentationFormat>Custom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myrto</dc:creator>
  <cp:lastModifiedBy>myrto</cp:lastModifiedBy>
  <cp:revision>5</cp:revision>
  <dcterms:created xsi:type="dcterms:W3CDTF">2020-04-24T16:25:05Z</dcterms:created>
  <dcterms:modified xsi:type="dcterms:W3CDTF">2020-04-24T21:20:14Z</dcterms:modified>
</cp:coreProperties>
</file>