
<file path=[Content_Types].xml><?xml version="1.0" encoding="utf-8"?>
<Types xmlns="http://schemas.openxmlformats.org/package/2006/content-types">
  <Default Extension="jpg" ContentType="image/jp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466469" y="1683842"/>
            <a:ext cx="6210934" cy="2465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25252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419600" y="2209800"/>
            <a:ext cx="4343400" cy="4267200"/>
          </a:xfrm>
          <a:custGeom>
            <a:avLst/>
            <a:gdLst/>
            <a:ahLst/>
            <a:cxnLst/>
            <a:rect l="l" t="t" r="r" b="b"/>
            <a:pathLst>
              <a:path w="4343400" h="4267200">
                <a:moveTo>
                  <a:pt x="3632200" y="0"/>
                </a:moveTo>
                <a:lnTo>
                  <a:pt x="711200" y="0"/>
                </a:lnTo>
                <a:lnTo>
                  <a:pt x="662503" y="1640"/>
                </a:lnTo>
                <a:lnTo>
                  <a:pt x="614688" y="6491"/>
                </a:lnTo>
                <a:lnTo>
                  <a:pt x="567860" y="14447"/>
                </a:lnTo>
                <a:lnTo>
                  <a:pt x="522125" y="25402"/>
                </a:lnTo>
                <a:lnTo>
                  <a:pt x="477589" y="39250"/>
                </a:lnTo>
                <a:lnTo>
                  <a:pt x="434357" y="55885"/>
                </a:lnTo>
                <a:lnTo>
                  <a:pt x="392536" y="75202"/>
                </a:lnTo>
                <a:lnTo>
                  <a:pt x="352232" y="97093"/>
                </a:lnTo>
                <a:lnTo>
                  <a:pt x="313549" y="121454"/>
                </a:lnTo>
                <a:lnTo>
                  <a:pt x="276595" y="148179"/>
                </a:lnTo>
                <a:lnTo>
                  <a:pt x="241475" y="177161"/>
                </a:lnTo>
                <a:lnTo>
                  <a:pt x="208295" y="208295"/>
                </a:lnTo>
                <a:lnTo>
                  <a:pt x="177161" y="241475"/>
                </a:lnTo>
                <a:lnTo>
                  <a:pt x="148179" y="276595"/>
                </a:lnTo>
                <a:lnTo>
                  <a:pt x="121454" y="313549"/>
                </a:lnTo>
                <a:lnTo>
                  <a:pt x="97093" y="352232"/>
                </a:lnTo>
                <a:lnTo>
                  <a:pt x="75202" y="392536"/>
                </a:lnTo>
                <a:lnTo>
                  <a:pt x="55885" y="434357"/>
                </a:lnTo>
                <a:lnTo>
                  <a:pt x="39250" y="477589"/>
                </a:lnTo>
                <a:lnTo>
                  <a:pt x="25402" y="522125"/>
                </a:lnTo>
                <a:lnTo>
                  <a:pt x="14447" y="567860"/>
                </a:lnTo>
                <a:lnTo>
                  <a:pt x="6491" y="614688"/>
                </a:lnTo>
                <a:lnTo>
                  <a:pt x="1640" y="662503"/>
                </a:lnTo>
                <a:lnTo>
                  <a:pt x="0" y="711200"/>
                </a:lnTo>
                <a:lnTo>
                  <a:pt x="0" y="3555987"/>
                </a:lnTo>
                <a:lnTo>
                  <a:pt x="1640" y="3604680"/>
                </a:lnTo>
                <a:lnTo>
                  <a:pt x="6491" y="3652493"/>
                </a:lnTo>
                <a:lnTo>
                  <a:pt x="14447" y="3699319"/>
                </a:lnTo>
                <a:lnTo>
                  <a:pt x="25402" y="3745053"/>
                </a:lnTo>
                <a:lnTo>
                  <a:pt x="39250" y="3789589"/>
                </a:lnTo>
                <a:lnTo>
                  <a:pt x="55885" y="3832820"/>
                </a:lnTo>
                <a:lnTo>
                  <a:pt x="75202" y="3874641"/>
                </a:lnTo>
                <a:lnTo>
                  <a:pt x="97093" y="3914947"/>
                </a:lnTo>
                <a:lnTo>
                  <a:pt x="121454" y="3953630"/>
                </a:lnTo>
                <a:lnTo>
                  <a:pt x="148179" y="3990585"/>
                </a:lnTo>
                <a:lnTo>
                  <a:pt x="177161" y="4025706"/>
                </a:lnTo>
                <a:lnTo>
                  <a:pt x="208295" y="4058888"/>
                </a:lnTo>
                <a:lnTo>
                  <a:pt x="241475" y="4090023"/>
                </a:lnTo>
                <a:lnTo>
                  <a:pt x="276595" y="4119007"/>
                </a:lnTo>
                <a:lnTo>
                  <a:pt x="313549" y="4145734"/>
                </a:lnTo>
                <a:lnTo>
                  <a:pt x="352232" y="4170097"/>
                </a:lnTo>
                <a:lnTo>
                  <a:pt x="392536" y="4191990"/>
                </a:lnTo>
                <a:lnTo>
                  <a:pt x="434357" y="4211308"/>
                </a:lnTo>
                <a:lnTo>
                  <a:pt x="477589" y="4227945"/>
                </a:lnTo>
                <a:lnTo>
                  <a:pt x="522125" y="4241794"/>
                </a:lnTo>
                <a:lnTo>
                  <a:pt x="567860" y="4252750"/>
                </a:lnTo>
                <a:lnTo>
                  <a:pt x="614688" y="4260707"/>
                </a:lnTo>
                <a:lnTo>
                  <a:pt x="662503" y="4265559"/>
                </a:lnTo>
                <a:lnTo>
                  <a:pt x="711200" y="4267200"/>
                </a:lnTo>
                <a:lnTo>
                  <a:pt x="3632200" y="4267200"/>
                </a:lnTo>
                <a:lnTo>
                  <a:pt x="3680896" y="4265559"/>
                </a:lnTo>
                <a:lnTo>
                  <a:pt x="3728711" y="4260707"/>
                </a:lnTo>
                <a:lnTo>
                  <a:pt x="3775539" y="4252750"/>
                </a:lnTo>
                <a:lnTo>
                  <a:pt x="3821274" y="4241794"/>
                </a:lnTo>
                <a:lnTo>
                  <a:pt x="3865810" y="4227945"/>
                </a:lnTo>
                <a:lnTo>
                  <a:pt x="3909042" y="4211308"/>
                </a:lnTo>
                <a:lnTo>
                  <a:pt x="3950863" y="4191990"/>
                </a:lnTo>
                <a:lnTo>
                  <a:pt x="3991167" y="4170097"/>
                </a:lnTo>
                <a:lnTo>
                  <a:pt x="4029850" y="4145734"/>
                </a:lnTo>
                <a:lnTo>
                  <a:pt x="4066804" y="4119007"/>
                </a:lnTo>
                <a:lnTo>
                  <a:pt x="4101924" y="4090023"/>
                </a:lnTo>
                <a:lnTo>
                  <a:pt x="4135104" y="4058888"/>
                </a:lnTo>
                <a:lnTo>
                  <a:pt x="4166238" y="4025706"/>
                </a:lnTo>
                <a:lnTo>
                  <a:pt x="4195220" y="3990585"/>
                </a:lnTo>
                <a:lnTo>
                  <a:pt x="4221945" y="3953630"/>
                </a:lnTo>
                <a:lnTo>
                  <a:pt x="4246306" y="3914947"/>
                </a:lnTo>
                <a:lnTo>
                  <a:pt x="4268197" y="3874641"/>
                </a:lnTo>
                <a:lnTo>
                  <a:pt x="4287514" y="3832820"/>
                </a:lnTo>
                <a:lnTo>
                  <a:pt x="4304149" y="3789589"/>
                </a:lnTo>
                <a:lnTo>
                  <a:pt x="4317997" y="3745053"/>
                </a:lnTo>
                <a:lnTo>
                  <a:pt x="4328952" y="3699319"/>
                </a:lnTo>
                <a:lnTo>
                  <a:pt x="4336908" y="3652493"/>
                </a:lnTo>
                <a:lnTo>
                  <a:pt x="4341759" y="3604680"/>
                </a:lnTo>
                <a:lnTo>
                  <a:pt x="4343400" y="3555987"/>
                </a:lnTo>
                <a:lnTo>
                  <a:pt x="4343400" y="711200"/>
                </a:lnTo>
                <a:lnTo>
                  <a:pt x="4341759" y="662503"/>
                </a:lnTo>
                <a:lnTo>
                  <a:pt x="4336908" y="614688"/>
                </a:lnTo>
                <a:lnTo>
                  <a:pt x="4328952" y="567860"/>
                </a:lnTo>
                <a:lnTo>
                  <a:pt x="4317997" y="522125"/>
                </a:lnTo>
                <a:lnTo>
                  <a:pt x="4304149" y="477589"/>
                </a:lnTo>
                <a:lnTo>
                  <a:pt x="4287514" y="434357"/>
                </a:lnTo>
                <a:lnTo>
                  <a:pt x="4268197" y="392536"/>
                </a:lnTo>
                <a:lnTo>
                  <a:pt x="4246306" y="352232"/>
                </a:lnTo>
                <a:lnTo>
                  <a:pt x="4221945" y="313549"/>
                </a:lnTo>
                <a:lnTo>
                  <a:pt x="4195220" y="276595"/>
                </a:lnTo>
                <a:lnTo>
                  <a:pt x="4166238" y="241475"/>
                </a:lnTo>
                <a:lnTo>
                  <a:pt x="4135104" y="208295"/>
                </a:lnTo>
                <a:lnTo>
                  <a:pt x="4101924" y="177161"/>
                </a:lnTo>
                <a:lnTo>
                  <a:pt x="4066804" y="148179"/>
                </a:lnTo>
                <a:lnTo>
                  <a:pt x="4029850" y="121454"/>
                </a:lnTo>
                <a:lnTo>
                  <a:pt x="3991167" y="97093"/>
                </a:lnTo>
                <a:lnTo>
                  <a:pt x="3950863" y="75202"/>
                </a:lnTo>
                <a:lnTo>
                  <a:pt x="3909042" y="55885"/>
                </a:lnTo>
                <a:lnTo>
                  <a:pt x="3865810" y="39250"/>
                </a:lnTo>
                <a:lnTo>
                  <a:pt x="3821274" y="25402"/>
                </a:lnTo>
                <a:lnTo>
                  <a:pt x="3775539" y="14447"/>
                </a:lnTo>
                <a:lnTo>
                  <a:pt x="3728711" y="6491"/>
                </a:lnTo>
                <a:lnTo>
                  <a:pt x="3680896" y="1640"/>
                </a:lnTo>
                <a:lnTo>
                  <a:pt x="3632200" y="0"/>
                </a:lnTo>
                <a:close/>
              </a:path>
            </a:pathLst>
          </a:custGeom>
          <a:solidFill>
            <a:srgbClr val="FCE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419600" y="2209800"/>
            <a:ext cx="4343400" cy="4267200"/>
          </a:xfrm>
          <a:custGeom>
            <a:avLst/>
            <a:gdLst/>
            <a:ahLst/>
            <a:cxnLst/>
            <a:rect l="l" t="t" r="r" b="b"/>
            <a:pathLst>
              <a:path w="4343400" h="4267200">
                <a:moveTo>
                  <a:pt x="0" y="711200"/>
                </a:moveTo>
                <a:lnTo>
                  <a:pt x="1640" y="662503"/>
                </a:lnTo>
                <a:lnTo>
                  <a:pt x="6491" y="614688"/>
                </a:lnTo>
                <a:lnTo>
                  <a:pt x="14447" y="567860"/>
                </a:lnTo>
                <a:lnTo>
                  <a:pt x="25402" y="522125"/>
                </a:lnTo>
                <a:lnTo>
                  <a:pt x="39250" y="477589"/>
                </a:lnTo>
                <a:lnTo>
                  <a:pt x="55885" y="434357"/>
                </a:lnTo>
                <a:lnTo>
                  <a:pt x="75202" y="392536"/>
                </a:lnTo>
                <a:lnTo>
                  <a:pt x="97093" y="352232"/>
                </a:lnTo>
                <a:lnTo>
                  <a:pt x="121454" y="313549"/>
                </a:lnTo>
                <a:lnTo>
                  <a:pt x="148179" y="276595"/>
                </a:lnTo>
                <a:lnTo>
                  <a:pt x="177161" y="241475"/>
                </a:lnTo>
                <a:lnTo>
                  <a:pt x="208295" y="208295"/>
                </a:lnTo>
                <a:lnTo>
                  <a:pt x="241475" y="177161"/>
                </a:lnTo>
                <a:lnTo>
                  <a:pt x="276595" y="148179"/>
                </a:lnTo>
                <a:lnTo>
                  <a:pt x="313549" y="121454"/>
                </a:lnTo>
                <a:lnTo>
                  <a:pt x="352232" y="97093"/>
                </a:lnTo>
                <a:lnTo>
                  <a:pt x="392536" y="75202"/>
                </a:lnTo>
                <a:lnTo>
                  <a:pt x="434357" y="55885"/>
                </a:lnTo>
                <a:lnTo>
                  <a:pt x="477589" y="39250"/>
                </a:lnTo>
                <a:lnTo>
                  <a:pt x="522125" y="25402"/>
                </a:lnTo>
                <a:lnTo>
                  <a:pt x="567860" y="14447"/>
                </a:lnTo>
                <a:lnTo>
                  <a:pt x="614688" y="6491"/>
                </a:lnTo>
                <a:lnTo>
                  <a:pt x="662503" y="1640"/>
                </a:lnTo>
                <a:lnTo>
                  <a:pt x="711200" y="0"/>
                </a:lnTo>
                <a:lnTo>
                  <a:pt x="3632200" y="0"/>
                </a:lnTo>
                <a:lnTo>
                  <a:pt x="3680896" y="1640"/>
                </a:lnTo>
                <a:lnTo>
                  <a:pt x="3728711" y="6491"/>
                </a:lnTo>
                <a:lnTo>
                  <a:pt x="3775539" y="14447"/>
                </a:lnTo>
                <a:lnTo>
                  <a:pt x="3821274" y="25402"/>
                </a:lnTo>
                <a:lnTo>
                  <a:pt x="3865810" y="39250"/>
                </a:lnTo>
                <a:lnTo>
                  <a:pt x="3909042" y="55885"/>
                </a:lnTo>
                <a:lnTo>
                  <a:pt x="3950863" y="75202"/>
                </a:lnTo>
                <a:lnTo>
                  <a:pt x="3991167" y="97093"/>
                </a:lnTo>
                <a:lnTo>
                  <a:pt x="4029850" y="121454"/>
                </a:lnTo>
                <a:lnTo>
                  <a:pt x="4066804" y="148179"/>
                </a:lnTo>
                <a:lnTo>
                  <a:pt x="4101924" y="177161"/>
                </a:lnTo>
                <a:lnTo>
                  <a:pt x="4135104" y="208295"/>
                </a:lnTo>
                <a:lnTo>
                  <a:pt x="4166238" y="241475"/>
                </a:lnTo>
                <a:lnTo>
                  <a:pt x="4195220" y="276595"/>
                </a:lnTo>
                <a:lnTo>
                  <a:pt x="4221945" y="313549"/>
                </a:lnTo>
                <a:lnTo>
                  <a:pt x="4246306" y="352232"/>
                </a:lnTo>
                <a:lnTo>
                  <a:pt x="4268197" y="392536"/>
                </a:lnTo>
                <a:lnTo>
                  <a:pt x="4287514" y="434357"/>
                </a:lnTo>
                <a:lnTo>
                  <a:pt x="4304149" y="477589"/>
                </a:lnTo>
                <a:lnTo>
                  <a:pt x="4317997" y="522125"/>
                </a:lnTo>
                <a:lnTo>
                  <a:pt x="4328952" y="567860"/>
                </a:lnTo>
                <a:lnTo>
                  <a:pt x="4336908" y="614688"/>
                </a:lnTo>
                <a:lnTo>
                  <a:pt x="4341759" y="662503"/>
                </a:lnTo>
                <a:lnTo>
                  <a:pt x="4343400" y="711200"/>
                </a:lnTo>
                <a:lnTo>
                  <a:pt x="4343400" y="3555987"/>
                </a:lnTo>
                <a:lnTo>
                  <a:pt x="4341759" y="3604680"/>
                </a:lnTo>
                <a:lnTo>
                  <a:pt x="4336908" y="3652493"/>
                </a:lnTo>
                <a:lnTo>
                  <a:pt x="4328952" y="3699319"/>
                </a:lnTo>
                <a:lnTo>
                  <a:pt x="4317997" y="3745053"/>
                </a:lnTo>
                <a:lnTo>
                  <a:pt x="4304149" y="3789589"/>
                </a:lnTo>
                <a:lnTo>
                  <a:pt x="4287514" y="3832820"/>
                </a:lnTo>
                <a:lnTo>
                  <a:pt x="4268197" y="3874641"/>
                </a:lnTo>
                <a:lnTo>
                  <a:pt x="4246306" y="3914947"/>
                </a:lnTo>
                <a:lnTo>
                  <a:pt x="4221945" y="3953630"/>
                </a:lnTo>
                <a:lnTo>
                  <a:pt x="4195220" y="3990585"/>
                </a:lnTo>
                <a:lnTo>
                  <a:pt x="4166238" y="4025706"/>
                </a:lnTo>
                <a:lnTo>
                  <a:pt x="4135104" y="4058888"/>
                </a:lnTo>
                <a:lnTo>
                  <a:pt x="4101924" y="4090023"/>
                </a:lnTo>
                <a:lnTo>
                  <a:pt x="4066804" y="4119007"/>
                </a:lnTo>
                <a:lnTo>
                  <a:pt x="4029850" y="4145734"/>
                </a:lnTo>
                <a:lnTo>
                  <a:pt x="3991167" y="4170097"/>
                </a:lnTo>
                <a:lnTo>
                  <a:pt x="3950863" y="4191990"/>
                </a:lnTo>
                <a:lnTo>
                  <a:pt x="3909042" y="4211308"/>
                </a:lnTo>
                <a:lnTo>
                  <a:pt x="3865810" y="4227945"/>
                </a:lnTo>
                <a:lnTo>
                  <a:pt x="3821274" y="4241794"/>
                </a:lnTo>
                <a:lnTo>
                  <a:pt x="3775539" y="4252750"/>
                </a:lnTo>
                <a:lnTo>
                  <a:pt x="3728711" y="4260707"/>
                </a:lnTo>
                <a:lnTo>
                  <a:pt x="3680896" y="4265559"/>
                </a:lnTo>
                <a:lnTo>
                  <a:pt x="3632200" y="4267200"/>
                </a:lnTo>
                <a:lnTo>
                  <a:pt x="711200" y="4267200"/>
                </a:lnTo>
                <a:lnTo>
                  <a:pt x="662503" y="4265559"/>
                </a:lnTo>
                <a:lnTo>
                  <a:pt x="614688" y="4260707"/>
                </a:lnTo>
                <a:lnTo>
                  <a:pt x="567860" y="4252750"/>
                </a:lnTo>
                <a:lnTo>
                  <a:pt x="522125" y="4241794"/>
                </a:lnTo>
                <a:lnTo>
                  <a:pt x="477589" y="4227945"/>
                </a:lnTo>
                <a:lnTo>
                  <a:pt x="434357" y="4211308"/>
                </a:lnTo>
                <a:lnTo>
                  <a:pt x="392536" y="4191990"/>
                </a:lnTo>
                <a:lnTo>
                  <a:pt x="352232" y="4170097"/>
                </a:lnTo>
                <a:lnTo>
                  <a:pt x="313549" y="4145734"/>
                </a:lnTo>
                <a:lnTo>
                  <a:pt x="276595" y="4119007"/>
                </a:lnTo>
                <a:lnTo>
                  <a:pt x="241475" y="4090023"/>
                </a:lnTo>
                <a:lnTo>
                  <a:pt x="208295" y="4058888"/>
                </a:lnTo>
                <a:lnTo>
                  <a:pt x="177161" y="4025706"/>
                </a:lnTo>
                <a:lnTo>
                  <a:pt x="148179" y="3990585"/>
                </a:lnTo>
                <a:lnTo>
                  <a:pt x="121454" y="3953630"/>
                </a:lnTo>
                <a:lnTo>
                  <a:pt x="97093" y="3914947"/>
                </a:lnTo>
                <a:lnTo>
                  <a:pt x="75202" y="3874641"/>
                </a:lnTo>
                <a:lnTo>
                  <a:pt x="55885" y="3832820"/>
                </a:lnTo>
                <a:lnTo>
                  <a:pt x="39250" y="3789589"/>
                </a:lnTo>
                <a:lnTo>
                  <a:pt x="25402" y="3745053"/>
                </a:lnTo>
                <a:lnTo>
                  <a:pt x="14447" y="3699319"/>
                </a:lnTo>
                <a:lnTo>
                  <a:pt x="6491" y="3652493"/>
                </a:lnTo>
                <a:lnTo>
                  <a:pt x="1640" y="3604680"/>
                </a:lnTo>
                <a:lnTo>
                  <a:pt x="0" y="3555987"/>
                </a:lnTo>
                <a:lnTo>
                  <a:pt x="0" y="711200"/>
                </a:lnTo>
                <a:close/>
              </a:path>
            </a:pathLst>
          </a:custGeom>
          <a:ln w="25400">
            <a:solidFill>
              <a:srgbClr val="E36C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228600" y="1291716"/>
            <a:ext cx="3581400" cy="5181600"/>
          </a:xfrm>
          <a:custGeom>
            <a:avLst/>
            <a:gdLst/>
            <a:ahLst/>
            <a:cxnLst/>
            <a:rect l="l" t="t" r="r" b="b"/>
            <a:pathLst>
              <a:path w="3581400" h="5181600">
                <a:moveTo>
                  <a:pt x="2984500" y="0"/>
                </a:moveTo>
                <a:lnTo>
                  <a:pt x="596912" y="0"/>
                </a:lnTo>
                <a:lnTo>
                  <a:pt x="547956" y="1978"/>
                </a:lnTo>
                <a:lnTo>
                  <a:pt x="500090" y="7811"/>
                </a:lnTo>
                <a:lnTo>
                  <a:pt x="453467" y="17345"/>
                </a:lnTo>
                <a:lnTo>
                  <a:pt x="408241" y="30427"/>
                </a:lnTo>
                <a:lnTo>
                  <a:pt x="364566" y="46902"/>
                </a:lnTo>
                <a:lnTo>
                  <a:pt x="322596" y="66618"/>
                </a:lnTo>
                <a:lnTo>
                  <a:pt x="282484" y="89421"/>
                </a:lnTo>
                <a:lnTo>
                  <a:pt x="244383" y="115157"/>
                </a:lnTo>
                <a:lnTo>
                  <a:pt x="208447" y="143673"/>
                </a:lnTo>
                <a:lnTo>
                  <a:pt x="174831" y="174815"/>
                </a:lnTo>
                <a:lnTo>
                  <a:pt x="143687" y="208430"/>
                </a:lnTo>
                <a:lnTo>
                  <a:pt x="115169" y="244364"/>
                </a:lnTo>
                <a:lnTo>
                  <a:pt x="89431" y="282463"/>
                </a:lnTo>
                <a:lnTo>
                  <a:pt x="66626" y="322575"/>
                </a:lnTo>
                <a:lnTo>
                  <a:pt x="46908" y="364545"/>
                </a:lnTo>
                <a:lnTo>
                  <a:pt x="30430" y="408220"/>
                </a:lnTo>
                <a:lnTo>
                  <a:pt x="17347" y="453447"/>
                </a:lnTo>
                <a:lnTo>
                  <a:pt x="7812" y="500071"/>
                </a:lnTo>
                <a:lnTo>
                  <a:pt x="1978" y="547940"/>
                </a:lnTo>
                <a:lnTo>
                  <a:pt x="0" y="596899"/>
                </a:lnTo>
                <a:lnTo>
                  <a:pt x="0" y="4584674"/>
                </a:lnTo>
                <a:lnTo>
                  <a:pt x="1978" y="4633630"/>
                </a:lnTo>
                <a:lnTo>
                  <a:pt x="7812" y="4681497"/>
                </a:lnTo>
                <a:lnTo>
                  <a:pt x="17347" y="4728119"/>
                </a:lnTo>
                <a:lnTo>
                  <a:pt x="30430" y="4773345"/>
                </a:lnTo>
                <a:lnTo>
                  <a:pt x="46908" y="4817020"/>
                </a:lnTo>
                <a:lnTo>
                  <a:pt x="66626" y="4858990"/>
                </a:lnTo>
                <a:lnTo>
                  <a:pt x="89431" y="4899103"/>
                </a:lnTo>
                <a:lnTo>
                  <a:pt x="115169" y="4937203"/>
                </a:lnTo>
                <a:lnTo>
                  <a:pt x="143687" y="4973139"/>
                </a:lnTo>
                <a:lnTo>
                  <a:pt x="174831" y="5006755"/>
                </a:lnTo>
                <a:lnTo>
                  <a:pt x="208447" y="5037900"/>
                </a:lnTo>
                <a:lnTo>
                  <a:pt x="244383" y="5066418"/>
                </a:lnTo>
                <a:lnTo>
                  <a:pt x="282484" y="5092156"/>
                </a:lnTo>
                <a:lnTo>
                  <a:pt x="322596" y="5114961"/>
                </a:lnTo>
                <a:lnTo>
                  <a:pt x="364566" y="5134679"/>
                </a:lnTo>
                <a:lnTo>
                  <a:pt x="408241" y="5151156"/>
                </a:lnTo>
                <a:lnTo>
                  <a:pt x="453467" y="5164239"/>
                </a:lnTo>
                <a:lnTo>
                  <a:pt x="500090" y="5173774"/>
                </a:lnTo>
                <a:lnTo>
                  <a:pt x="547956" y="5179608"/>
                </a:lnTo>
                <a:lnTo>
                  <a:pt x="596912" y="5181587"/>
                </a:lnTo>
                <a:lnTo>
                  <a:pt x="2984500" y="5181587"/>
                </a:lnTo>
                <a:lnTo>
                  <a:pt x="3033459" y="5179608"/>
                </a:lnTo>
                <a:lnTo>
                  <a:pt x="3081328" y="5173774"/>
                </a:lnTo>
                <a:lnTo>
                  <a:pt x="3127952" y="5164239"/>
                </a:lnTo>
                <a:lnTo>
                  <a:pt x="3173179" y="5151156"/>
                </a:lnTo>
                <a:lnTo>
                  <a:pt x="3216854" y="5134679"/>
                </a:lnTo>
                <a:lnTo>
                  <a:pt x="3258824" y="5114961"/>
                </a:lnTo>
                <a:lnTo>
                  <a:pt x="3298936" y="5092156"/>
                </a:lnTo>
                <a:lnTo>
                  <a:pt x="3337035" y="5066418"/>
                </a:lnTo>
                <a:lnTo>
                  <a:pt x="3372969" y="5037900"/>
                </a:lnTo>
                <a:lnTo>
                  <a:pt x="3406584" y="5006755"/>
                </a:lnTo>
                <a:lnTo>
                  <a:pt x="3437726" y="4973139"/>
                </a:lnTo>
                <a:lnTo>
                  <a:pt x="3466242" y="4937203"/>
                </a:lnTo>
                <a:lnTo>
                  <a:pt x="3491978" y="4899103"/>
                </a:lnTo>
                <a:lnTo>
                  <a:pt x="3514781" y="4858990"/>
                </a:lnTo>
                <a:lnTo>
                  <a:pt x="3534497" y="4817020"/>
                </a:lnTo>
                <a:lnTo>
                  <a:pt x="3550972" y="4773345"/>
                </a:lnTo>
                <a:lnTo>
                  <a:pt x="3564054" y="4728119"/>
                </a:lnTo>
                <a:lnTo>
                  <a:pt x="3573588" y="4681497"/>
                </a:lnTo>
                <a:lnTo>
                  <a:pt x="3579421" y="4633630"/>
                </a:lnTo>
                <a:lnTo>
                  <a:pt x="3581400" y="4584674"/>
                </a:lnTo>
                <a:lnTo>
                  <a:pt x="3581400" y="596900"/>
                </a:lnTo>
                <a:lnTo>
                  <a:pt x="3579421" y="547940"/>
                </a:lnTo>
                <a:lnTo>
                  <a:pt x="3573588" y="500071"/>
                </a:lnTo>
                <a:lnTo>
                  <a:pt x="3564054" y="453447"/>
                </a:lnTo>
                <a:lnTo>
                  <a:pt x="3550972" y="408220"/>
                </a:lnTo>
                <a:lnTo>
                  <a:pt x="3534497" y="364545"/>
                </a:lnTo>
                <a:lnTo>
                  <a:pt x="3514781" y="322575"/>
                </a:lnTo>
                <a:lnTo>
                  <a:pt x="3491978" y="282463"/>
                </a:lnTo>
                <a:lnTo>
                  <a:pt x="3466242" y="244364"/>
                </a:lnTo>
                <a:lnTo>
                  <a:pt x="3437726" y="208430"/>
                </a:lnTo>
                <a:lnTo>
                  <a:pt x="3406584" y="174815"/>
                </a:lnTo>
                <a:lnTo>
                  <a:pt x="3372969" y="143673"/>
                </a:lnTo>
                <a:lnTo>
                  <a:pt x="3337035" y="115157"/>
                </a:lnTo>
                <a:lnTo>
                  <a:pt x="3298936" y="89421"/>
                </a:lnTo>
                <a:lnTo>
                  <a:pt x="3258824" y="66618"/>
                </a:lnTo>
                <a:lnTo>
                  <a:pt x="3216854" y="46902"/>
                </a:lnTo>
                <a:lnTo>
                  <a:pt x="3173179" y="30427"/>
                </a:lnTo>
                <a:lnTo>
                  <a:pt x="3127952" y="17345"/>
                </a:lnTo>
                <a:lnTo>
                  <a:pt x="3081328" y="7811"/>
                </a:lnTo>
                <a:lnTo>
                  <a:pt x="3033459" y="1978"/>
                </a:lnTo>
                <a:lnTo>
                  <a:pt x="2984500" y="0"/>
                </a:lnTo>
                <a:close/>
              </a:path>
            </a:pathLst>
          </a:custGeom>
          <a:solidFill>
            <a:srgbClr val="DBED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228600" y="1291716"/>
            <a:ext cx="3581400" cy="5181600"/>
          </a:xfrm>
          <a:custGeom>
            <a:avLst/>
            <a:gdLst/>
            <a:ahLst/>
            <a:cxnLst/>
            <a:rect l="l" t="t" r="r" b="b"/>
            <a:pathLst>
              <a:path w="3581400" h="5181600">
                <a:moveTo>
                  <a:pt x="0" y="596900"/>
                </a:moveTo>
                <a:lnTo>
                  <a:pt x="1978" y="547940"/>
                </a:lnTo>
                <a:lnTo>
                  <a:pt x="7812" y="500071"/>
                </a:lnTo>
                <a:lnTo>
                  <a:pt x="17347" y="453447"/>
                </a:lnTo>
                <a:lnTo>
                  <a:pt x="30430" y="408220"/>
                </a:lnTo>
                <a:lnTo>
                  <a:pt x="46908" y="364545"/>
                </a:lnTo>
                <a:lnTo>
                  <a:pt x="66626" y="322575"/>
                </a:lnTo>
                <a:lnTo>
                  <a:pt x="89431" y="282463"/>
                </a:lnTo>
                <a:lnTo>
                  <a:pt x="115169" y="244364"/>
                </a:lnTo>
                <a:lnTo>
                  <a:pt x="143687" y="208430"/>
                </a:lnTo>
                <a:lnTo>
                  <a:pt x="174831" y="174815"/>
                </a:lnTo>
                <a:lnTo>
                  <a:pt x="208447" y="143673"/>
                </a:lnTo>
                <a:lnTo>
                  <a:pt x="244383" y="115157"/>
                </a:lnTo>
                <a:lnTo>
                  <a:pt x="282484" y="89421"/>
                </a:lnTo>
                <a:lnTo>
                  <a:pt x="322596" y="66618"/>
                </a:lnTo>
                <a:lnTo>
                  <a:pt x="364566" y="46902"/>
                </a:lnTo>
                <a:lnTo>
                  <a:pt x="408241" y="30427"/>
                </a:lnTo>
                <a:lnTo>
                  <a:pt x="453467" y="17345"/>
                </a:lnTo>
                <a:lnTo>
                  <a:pt x="500090" y="7811"/>
                </a:lnTo>
                <a:lnTo>
                  <a:pt x="547956" y="1978"/>
                </a:lnTo>
                <a:lnTo>
                  <a:pt x="596912" y="0"/>
                </a:lnTo>
                <a:lnTo>
                  <a:pt x="2984500" y="0"/>
                </a:lnTo>
                <a:lnTo>
                  <a:pt x="3033459" y="1978"/>
                </a:lnTo>
                <a:lnTo>
                  <a:pt x="3081328" y="7811"/>
                </a:lnTo>
                <a:lnTo>
                  <a:pt x="3127952" y="17345"/>
                </a:lnTo>
                <a:lnTo>
                  <a:pt x="3173179" y="30427"/>
                </a:lnTo>
                <a:lnTo>
                  <a:pt x="3216854" y="46902"/>
                </a:lnTo>
                <a:lnTo>
                  <a:pt x="3258824" y="66618"/>
                </a:lnTo>
                <a:lnTo>
                  <a:pt x="3298936" y="89421"/>
                </a:lnTo>
                <a:lnTo>
                  <a:pt x="3337035" y="115157"/>
                </a:lnTo>
                <a:lnTo>
                  <a:pt x="3372969" y="143673"/>
                </a:lnTo>
                <a:lnTo>
                  <a:pt x="3406584" y="174815"/>
                </a:lnTo>
                <a:lnTo>
                  <a:pt x="3437726" y="208430"/>
                </a:lnTo>
                <a:lnTo>
                  <a:pt x="3466242" y="244364"/>
                </a:lnTo>
                <a:lnTo>
                  <a:pt x="3491978" y="282463"/>
                </a:lnTo>
                <a:lnTo>
                  <a:pt x="3514781" y="322575"/>
                </a:lnTo>
                <a:lnTo>
                  <a:pt x="3534497" y="364545"/>
                </a:lnTo>
                <a:lnTo>
                  <a:pt x="3550972" y="408220"/>
                </a:lnTo>
                <a:lnTo>
                  <a:pt x="3564054" y="453447"/>
                </a:lnTo>
                <a:lnTo>
                  <a:pt x="3573588" y="500071"/>
                </a:lnTo>
                <a:lnTo>
                  <a:pt x="3579421" y="547940"/>
                </a:lnTo>
                <a:lnTo>
                  <a:pt x="3581400" y="596900"/>
                </a:lnTo>
                <a:lnTo>
                  <a:pt x="3581400" y="4584674"/>
                </a:lnTo>
                <a:lnTo>
                  <a:pt x="3579421" y="4633630"/>
                </a:lnTo>
                <a:lnTo>
                  <a:pt x="3573588" y="4681497"/>
                </a:lnTo>
                <a:lnTo>
                  <a:pt x="3564054" y="4728119"/>
                </a:lnTo>
                <a:lnTo>
                  <a:pt x="3550972" y="4773345"/>
                </a:lnTo>
                <a:lnTo>
                  <a:pt x="3534497" y="4817020"/>
                </a:lnTo>
                <a:lnTo>
                  <a:pt x="3514781" y="4858990"/>
                </a:lnTo>
                <a:lnTo>
                  <a:pt x="3491978" y="4899103"/>
                </a:lnTo>
                <a:lnTo>
                  <a:pt x="3466242" y="4937203"/>
                </a:lnTo>
                <a:lnTo>
                  <a:pt x="3437726" y="4973139"/>
                </a:lnTo>
                <a:lnTo>
                  <a:pt x="3406584" y="5006755"/>
                </a:lnTo>
                <a:lnTo>
                  <a:pt x="3372969" y="5037900"/>
                </a:lnTo>
                <a:lnTo>
                  <a:pt x="3337035" y="5066418"/>
                </a:lnTo>
                <a:lnTo>
                  <a:pt x="3298936" y="5092156"/>
                </a:lnTo>
                <a:lnTo>
                  <a:pt x="3258824" y="5114961"/>
                </a:lnTo>
                <a:lnTo>
                  <a:pt x="3216854" y="5134679"/>
                </a:lnTo>
                <a:lnTo>
                  <a:pt x="3173179" y="5151156"/>
                </a:lnTo>
                <a:lnTo>
                  <a:pt x="3127952" y="5164239"/>
                </a:lnTo>
                <a:lnTo>
                  <a:pt x="3081328" y="5173774"/>
                </a:lnTo>
                <a:lnTo>
                  <a:pt x="3033459" y="5179608"/>
                </a:lnTo>
                <a:lnTo>
                  <a:pt x="2984500" y="5181587"/>
                </a:lnTo>
                <a:lnTo>
                  <a:pt x="596912" y="5181587"/>
                </a:lnTo>
                <a:lnTo>
                  <a:pt x="547956" y="5179608"/>
                </a:lnTo>
                <a:lnTo>
                  <a:pt x="500090" y="5173774"/>
                </a:lnTo>
                <a:lnTo>
                  <a:pt x="453467" y="5164239"/>
                </a:lnTo>
                <a:lnTo>
                  <a:pt x="408241" y="5151156"/>
                </a:lnTo>
                <a:lnTo>
                  <a:pt x="364566" y="5134679"/>
                </a:lnTo>
                <a:lnTo>
                  <a:pt x="322596" y="5114961"/>
                </a:lnTo>
                <a:lnTo>
                  <a:pt x="282484" y="5092156"/>
                </a:lnTo>
                <a:lnTo>
                  <a:pt x="244383" y="5066418"/>
                </a:lnTo>
                <a:lnTo>
                  <a:pt x="208447" y="5037900"/>
                </a:lnTo>
                <a:lnTo>
                  <a:pt x="174831" y="5006755"/>
                </a:lnTo>
                <a:lnTo>
                  <a:pt x="143687" y="4973139"/>
                </a:lnTo>
                <a:lnTo>
                  <a:pt x="115169" y="4937203"/>
                </a:lnTo>
                <a:lnTo>
                  <a:pt x="89431" y="4899103"/>
                </a:lnTo>
                <a:lnTo>
                  <a:pt x="66626" y="4858990"/>
                </a:lnTo>
                <a:lnTo>
                  <a:pt x="46908" y="4817020"/>
                </a:lnTo>
                <a:lnTo>
                  <a:pt x="30430" y="4773345"/>
                </a:lnTo>
                <a:lnTo>
                  <a:pt x="17347" y="4728119"/>
                </a:lnTo>
                <a:lnTo>
                  <a:pt x="7812" y="4681497"/>
                </a:lnTo>
                <a:lnTo>
                  <a:pt x="1978" y="4633630"/>
                </a:lnTo>
                <a:lnTo>
                  <a:pt x="0" y="4584674"/>
                </a:lnTo>
                <a:lnTo>
                  <a:pt x="0" y="596900"/>
                </a:lnTo>
                <a:close/>
              </a:path>
            </a:pathLst>
          </a:custGeom>
          <a:ln w="25400">
            <a:solidFill>
              <a:srgbClr val="3085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547048" y="364743"/>
            <a:ext cx="5169544" cy="3986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5940" y="1457705"/>
            <a:ext cx="3110229" cy="4724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93444" y="1208277"/>
            <a:ext cx="6624955" cy="12153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93444" y="2397379"/>
            <a:ext cx="7020559" cy="35756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ab_eFtTKFs&amp;t=2s" TargetMode="External"/><Relationship Id="rId7" Type="http://schemas.openxmlformats.org/officeDocument/2006/relationships/hyperlink" Target="http://www.dreamstime.com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hyperlink" Target="https://www.youtube.com/watch?v=4ZLr1SG8Ig4" TargetMode="External"/><Relationship Id="rId4" Type="http://schemas.openxmlformats.org/officeDocument/2006/relationships/hyperlink" Target="https://www.youtube.com/watch?v=2S7H0kc_kJY&amp;t=52s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0.jpg"/><Relationship Id="rId10" Type="http://schemas.openxmlformats.org/officeDocument/2006/relationships/image" Target="../media/image26.jpg"/><Relationship Id="rId4" Type="http://schemas.openxmlformats.org/officeDocument/2006/relationships/image" Target="../media/image29.png"/><Relationship Id="rId9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2.mp3"/><Relationship Id="rId7" Type="http://schemas.openxmlformats.org/officeDocument/2006/relationships/image" Target="../media/image4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12" Type="http://schemas.openxmlformats.org/officeDocument/2006/relationships/image" Target="../media/image25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jpg"/><Relationship Id="rId9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hyperlink" Target="http://www.minieco.co.uk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105"/>
              </a:spcBef>
            </a:pPr>
            <a:r>
              <a:rPr spc="-140" dirty="0"/>
              <a:t>Αγαπημένα </a:t>
            </a:r>
            <a:r>
              <a:rPr spc="-75" dirty="0"/>
              <a:t>μου </a:t>
            </a:r>
            <a:r>
              <a:rPr spc="-60" dirty="0"/>
              <a:t>παιδιά </a:t>
            </a:r>
            <a:r>
              <a:rPr spc="-180" dirty="0"/>
              <a:t>σας</a:t>
            </a:r>
            <a:r>
              <a:rPr spc="-455" dirty="0"/>
              <a:t> </a:t>
            </a:r>
            <a:r>
              <a:rPr spc="-80" dirty="0"/>
              <a:t>χαιρετώ!  </a:t>
            </a:r>
            <a:r>
              <a:rPr spc="-95" dirty="0"/>
              <a:t>Αυτή </a:t>
            </a:r>
            <a:r>
              <a:rPr spc="-45" dirty="0"/>
              <a:t>τη </a:t>
            </a:r>
            <a:r>
              <a:rPr spc="-95" dirty="0"/>
              <a:t>βδομάδα </a:t>
            </a:r>
            <a:r>
              <a:rPr spc="-55" dirty="0"/>
              <a:t>θα θυμηθούμε</a:t>
            </a:r>
            <a:r>
              <a:rPr spc="-640" dirty="0"/>
              <a:t> </a:t>
            </a:r>
            <a:r>
              <a:rPr spc="-55" dirty="0"/>
              <a:t>ένα  </a:t>
            </a:r>
            <a:r>
              <a:rPr spc="-65" dirty="0"/>
              <a:t>τραγούδι </a:t>
            </a:r>
            <a:r>
              <a:rPr spc="-180" dirty="0"/>
              <a:t>που</a:t>
            </a:r>
            <a:r>
              <a:rPr spc="-305" dirty="0"/>
              <a:t> </a:t>
            </a:r>
            <a:r>
              <a:rPr spc="-60" dirty="0"/>
              <a:t>μάθαμε.</a:t>
            </a:r>
          </a:p>
          <a:p>
            <a:pPr marL="337185" marR="329565" algn="ctr">
              <a:lnSpc>
                <a:spcPct val="100000"/>
              </a:lnSpc>
            </a:pPr>
            <a:r>
              <a:rPr spc="-204" dirty="0"/>
              <a:t>Θα </a:t>
            </a:r>
            <a:r>
              <a:rPr spc="-40" dirty="0"/>
              <a:t>φτιάξουμε </a:t>
            </a:r>
            <a:r>
              <a:rPr spc="-135" dirty="0"/>
              <a:t>επίσης </a:t>
            </a:r>
            <a:r>
              <a:rPr spc="-75" dirty="0"/>
              <a:t>το δικό</a:t>
            </a:r>
            <a:r>
              <a:rPr spc="-434" dirty="0"/>
              <a:t> </a:t>
            </a:r>
            <a:r>
              <a:rPr spc="-125" dirty="0"/>
              <a:t>μας  </a:t>
            </a:r>
            <a:r>
              <a:rPr spc="-130" dirty="0"/>
              <a:t>τύμπανο </a:t>
            </a:r>
            <a:r>
              <a:rPr spc="-45" dirty="0"/>
              <a:t>και </a:t>
            </a:r>
            <a:r>
              <a:rPr spc="-55" dirty="0"/>
              <a:t>θα </a:t>
            </a:r>
            <a:r>
              <a:rPr spc="-100" dirty="0"/>
              <a:t>παίξουμε</a:t>
            </a:r>
            <a:r>
              <a:rPr spc="-490" dirty="0"/>
              <a:t> </a:t>
            </a:r>
            <a:r>
              <a:rPr spc="-120" dirty="0"/>
              <a:t>σε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786633" y="4122877"/>
            <a:ext cx="3570604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05" dirty="0">
                <a:solidFill>
                  <a:srgbClr val="252525"/>
                </a:solidFill>
                <a:latin typeface="Arial"/>
                <a:cs typeface="Arial"/>
              </a:rPr>
              <a:t>ρυθμούς</a:t>
            </a:r>
            <a:r>
              <a:rPr sz="3200" spc="-28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3200" spc="-130" dirty="0">
                <a:solidFill>
                  <a:srgbClr val="252525"/>
                </a:solidFill>
                <a:latin typeface="Arial"/>
                <a:cs typeface="Arial"/>
              </a:rPr>
              <a:t>παρέλασης!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28238" y="5947968"/>
            <a:ext cx="22847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888888"/>
                </a:solidFill>
                <a:latin typeface="Arial"/>
                <a:cs typeface="Arial"/>
              </a:rPr>
              <a:t>Εκπαιδευτικό </a:t>
            </a:r>
            <a:r>
              <a:rPr sz="1200" spc="-75" dirty="0">
                <a:solidFill>
                  <a:srgbClr val="888888"/>
                </a:solidFill>
                <a:latin typeface="Arial"/>
                <a:cs typeface="Arial"/>
              </a:rPr>
              <a:t>Υλικό </a:t>
            </a:r>
            <a:r>
              <a:rPr sz="1200" spc="-130" dirty="0">
                <a:solidFill>
                  <a:srgbClr val="888888"/>
                </a:solidFill>
                <a:latin typeface="Arial"/>
                <a:cs typeface="Arial"/>
              </a:rPr>
              <a:t>ΔΕ, </a:t>
            </a:r>
            <a:r>
              <a:rPr sz="1200" spc="-135" dirty="0">
                <a:solidFill>
                  <a:srgbClr val="888888"/>
                </a:solidFill>
                <a:latin typeface="Arial"/>
                <a:cs typeface="Arial"/>
              </a:rPr>
              <a:t>ΥΠΠΑΝ</a:t>
            </a:r>
            <a:r>
              <a:rPr sz="1200" spc="25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2020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Οδηγία</a:t>
            </a:r>
            <a:r>
              <a:rPr spc="-25" dirty="0"/>
              <a:t> </a:t>
            </a:r>
            <a:r>
              <a:rPr spc="-220" dirty="0">
                <a:latin typeface="Trebuchet MS"/>
                <a:cs typeface="Trebuchet MS"/>
              </a:rPr>
              <a:t>4:</a:t>
            </a:r>
          </a:p>
          <a:p>
            <a:pPr marL="12700" marR="5080">
              <a:lnSpc>
                <a:spcPct val="100000"/>
              </a:lnSpc>
            </a:pPr>
            <a:r>
              <a:rPr b="0" spc="-40" dirty="0">
                <a:latin typeface="Arial"/>
                <a:cs typeface="Arial"/>
              </a:rPr>
              <a:t>*Σε </a:t>
            </a:r>
            <a:r>
              <a:rPr b="0" spc="15" dirty="0">
                <a:latin typeface="Arial"/>
                <a:cs typeface="Arial"/>
              </a:rPr>
              <a:t>μια </a:t>
            </a:r>
            <a:r>
              <a:rPr b="0" spc="-130" dirty="0">
                <a:latin typeface="Arial"/>
                <a:cs typeface="Arial"/>
              </a:rPr>
              <a:t>παρέλαση </a:t>
            </a:r>
            <a:r>
              <a:rPr b="0" spc="-65" dirty="0">
                <a:latin typeface="Arial"/>
                <a:cs typeface="Arial"/>
              </a:rPr>
              <a:t>ακούγονται </a:t>
            </a:r>
            <a:r>
              <a:rPr b="0" spc="-145" dirty="0">
                <a:latin typeface="Arial"/>
                <a:cs typeface="Arial"/>
              </a:rPr>
              <a:t>πολλά</a:t>
            </a:r>
            <a:r>
              <a:rPr b="0" spc="-475" dirty="0">
                <a:latin typeface="Arial"/>
                <a:cs typeface="Arial"/>
              </a:rPr>
              <a:t> </a:t>
            </a:r>
            <a:r>
              <a:rPr b="0" spc="-40" dirty="0">
                <a:latin typeface="Arial"/>
                <a:cs typeface="Arial"/>
              </a:rPr>
              <a:t>εμβατήρια,  </a:t>
            </a:r>
            <a:r>
              <a:rPr b="0" spc="-80" dirty="0">
                <a:latin typeface="Arial"/>
                <a:cs typeface="Arial"/>
              </a:rPr>
              <a:t>δηλαδή </a:t>
            </a:r>
            <a:r>
              <a:rPr b="0" spc="-65" dirty="0">
                <a:latin typeface="Arial"/>
                <a:cs typeface="Arial"/>
              </a:rPr>
              <a:t>μουσική </a:t>
            </a:r>
            <a:r>
              <a:rPr b="0" spc="-150" dirty="0">
                <a:latin typeface="Arial"/>
                <a:cs typeface="Arial"/>
              </a:rPr>
              <a:t>που </a:t>
            </a:r>
            <a:r>
              <a:rPr b="0" spc="-105" dirty="0">
                <a:latin typeface="Arial"/>
                <a:cs typeface="Arial"/>
              </a:rPr>
              <a:t>μας </a:t>
            </a:r>
            <a:r>
              <a:rPr b="0" spc="-70" dirty="0">
                <a:latin typeface="Arial"/>
                <a:cs typeface="Arial"/>
              </a:rPr>
              <a:t>βοηθά </a:t>
            </a:r>
            <a:r>
              <a:rPr b="0" spc="-80" dirty="0">
                <a:latin typeface="Arial"/>
                <a:cs typeface="Arial"/>
              </a:rPr>
              <a:t>να</a:t>
            </a:r>
            <a:r>
              <a:rPr b="0" spc="-420" dirty="0">
                <a:latin typeface="Arial"/>
                <a:cs typeface="Arial"/>
              </a:rPr>
              <a:t> </a:t>
            </a:r>
            <a:r>
              <a:rPr b="0" spc="-110" dirty="0">
                <a:latin typeface="Arial"/>
                <a:cs typeface="Arial"/>
              </a:rPr>
              <a:t>περπατούμε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pc="-60" dirty="0"/>
              <a:t>ρυθμικά. Διάλεξε </a:t>
            </a:r>
            <a:r>
              <a:rPr spc="-45" dirty="0"/>
              <a:t>ένα </a:t>
            </a:r>
            <a:r>
              <a:rPr spc="-155" dirty="0"/>
              <a:t>από </a:t>
            </a:r>
            <a:r>
              <a:rPr spc="-25" dirty="0"/>
              <a:t>τα </a:t>
            </a:r>
            <a:r>
              <a:rPr spc="-140" dirty="0"/>
              <a:t>παρακάτω </a:t>
            </a:r>
            <a:r>
              <a:rPr spc="-35" dirty="0"/>
              <a:t>εμβατήρια  </a:t>
            </a:r>
            <a:r>
              <a:rPr spc="-15" dirty="0"/>
              <a:t>για</a:t>
            </a:r>
            <a:r>
              <a:rPr spc="-155" dirty="0"/>
              <a:t> </a:t>
            </a:r>
            <a:r>
              <a:rPr spc="-80" dirty="0"/>
              <a:t>να</a:t>
            </a:r>
            <a:r>
              <a:rPr spc="-145" dirty="0"/>
              <a:t> </a:t>
            </a:r>
            <a:r>
              <a:rPr spc="-60" dirty="0"/>
              <a:t>το</a:t>
            </a:r>
            <a:r>
              <a:rPr spc="-135" dirty="0"/>
              <a:t> </a:t>
            </a:r>
            <a:r>
              <a:rPr spc="-75" dirty="0"/>
              <a:t>συνοδεύσεις</a:t>
            </a:r>
            <a:r>
              <a:rPr spc="-140" dirty="0"/>
              <a:t> </a:t>
            </a:r>
            <a:r>
              <a:rPr spc="-20" dirty="0"/>
              <a:t>με</a:t>
            </a:r>
            <a:r>
              <a:rPr spc="-150" dirty="0"/>
              <a:t> </a:t>
            </a:r>
            <a:r>
              <a:rPr spc="-60" dirty="0"/>
              <a:t>το</a:t>
            </a:r>
            <a:r>
              <a:rPr spc="-140" dirty="0"/>
              <a:t> </a:t>
            </a:r>
            <a:r>
              <a:rPr spc="-105" dirty="0"/>
              <a:t>τύμπανο</a:t>
            </a:r>
            <a:r>
              <a:rPr spc="-135" dirty="0"/>
              <a:t> </a:t>
            </a:r>
            <a:r>
              <a:rPr spc="-155" dirty="0"/>
              <a:t>που</a:t>
            </a:r>
            <a:r>
              <a:rPr spc="-140" dirty="0"/>
              <a:t> </a:t>
            </a:r>
            <a:r>
              <a:rPr spc="-40" dirty="0"/>
              <a:t>έφτιαξες.  </a:t>
            </a:r>
            <a:r>
              <a:rPr spc="-125" dirty="0"/>
              <a:t>Ζήτησε </a:t>
            </a:r>
            <a:r>
              <a:rPr spc="-30" dirty="0"/>
              <a:t>βοήθεια </a:t>
            </a:r>
            <a:r>
              <a:rPr spc="-155" dirty="0"/>
              <a:t>από </a:t>
            </a:r>
            <a:r>
              <a:rPr spc="-110" dirty="0"/>
              <a:t>κάποιον</a:t>
            </a:r>
            <a:r>
              <a:rPr spc="-265" dirty="0"/>
              <a:t> </a:t>
            </a:r>
            <a:r>
              <a:rPr spc="-60" dirty="0"/>
              <a:t>ενήλικα.</a:t>
            </a:r>
          </a:p>
          <a:p>
            <a:pPr marL="12700" marR="1835785">
              <a:lnSpc>
                <a:spcPct val="100000"/>
              </a:lnSpc>
              <a:spcBef>
                <a:spcPts val="1305"/>
              </a:spcBef>
            </a:pPr>
            <a:r>
              <a:rPr sz="1800" spc="-125" dirty="0"/>
              <a:t>«Radenzky </a:t>
            </a:r>
            <a:r>
              <a:rPr sz="1800" spc="-65" dirty="0"/>
              <a:t>March» </a:t>
            </a:r>
            <a:r>
              <a:rPr sz="1800" spc="-90" dirty="0"/>
              <a:t>(Γιόχαν Στράους)  </a:t>
            </a:r>
            <a:r>
              <a:rPr sz="1800" u="heavy" spc="-7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https://www.youtube.com/watch?v=eab_eFtTKFs&amp;t=2s</a:t>
            </a:r>
            <a:endParaRPr sz="1800"/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/>
          </a:p>
          <a:p>
            <a:pPr marL="12700" marR="1703070">
              <a:lnSpc>
                <a:spcPct val="100000"/>
              </a:lnSpc>
            </a:pPr>
            <a:r>
              <a:rPr sz="1800" spc="-50" dirty="0"/>
              <a:t>«Περνάει </a:t>
            </a:r>
            <a:r>
              <a:rPr sz="1800" spc="-55" dirty="0"/>
              <a:t>ο </a:t>
            </a:r>
            <a:r>
              <a:rPr sz="1800" spc="-75" dirty="0"/>
              <a:t>στρατός» </a:t>
            </a:r>
            <a:r>
              <a:rPr sz="1800" spc="-60" dirty="0"/>
              <a:t>(Διονύσιος </a:t>
            </a:r>
            <a:r>
              <a:rPr sz="1800" spc="-80" dirty="0"/>
              <a:t>Βισβάρδης)  </a:t>
            </a:r>
            <a:r>
              <a:rPr sz="1800" u="heavy" spc="-8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/>
              </a:rPr>
              <a:t>https://www.youtube.com/watch?v=2S7H0kc_kJY&amp;t=52s</a:t>
            </a:r>
            <a:endParaRPr sz="1800"/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/>
          </a:p>
          <a:p>
            <a:pPr marL="12700">
              <a:lnSpc>
                <a:spcPct val="100000"/>
              </a:lnSpc>
            </a:pPr>
            <a:r>
              <a:rPr sz="1800" spc="-125" dirty="0"/>
              <a:t>«Stars </a:t>
            </a:r>
            <a:r>
              <a:rPr sz="1800" spc="-85" dirty="0"/>
              <a:t>and </a:t>
            </a:r>
            <a:r>
              <a:rPr sz="1800" spc="-90" dirty="0"/>
              <a:t>Stripes Forever» </a:t>
            </a:r>
            <a:r>
              <a:rPr sz="1800" spc="-50" dirty="0"/>
              <a:t>(Φίλιπ </a:t>
            </a:r>
            <a:r>
              <a:rPr sz="1800" spc="-100" dirty="0"/>
              <a:t>Σούσα)</a:t>
            </a:r>
            <a:endParaRPr sz="1800"/>
          </a:p>
          <a:p>
            <a:pPr marL="12700">
              <a:lnSpc>
                <a:spcPct val="100000"/>
              </a:lnSpc>
            </a:pPr>
            <a:r>
              <a:rPr sz="1800" u="heavy" spc="-7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5"/>
              </a:rPr>
              <a:t>https://www.youtube.com/watch?v=4ZLr1SG8Ig4</a:t>
            </a:r>
            <a:endParaRPr sz="1800"/>
          </a:p>
        </p:txBody>
      </p:sp>
      <p:sp>
        <p:nvSpPr>
          <p:cNvPr id="5" name="object 5"/>
          <p:cNvSpPr/>
          <p:nvPr/>
        </p:nvSpPr>
        <p:spPr>
          <a:xfrm>
            <a:off x="5486400" y="762000"/>
            <a:ext cx="1828800" cy="8732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090409" y="6122923"/>
            <a:ext cx="119888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40" dirty="0">
                <a:latin typeface="Arial"/>
                <a:cs typeface="Arial"/>
                <a:hlinkClick r:id="rId7"/>
              </a:rPr>
              <a:t>www.dreamstime.com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28238" y="6014415"/>
            <a:ext cx="22847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888888"/>
                </a:solidFill>
                <a:latin typeface="Arial"/>
                <a:cs typeface="Arial"/>
              </a:rPr>
              <a:t>Εκπαιδευτικό </a:t>
            </a:r>
            <a:r>
              <a:rPr sz="1200" spc="-75" dirty="0">
                <a:solidFill>
                  <a:srgbClr val="888888"/>
                </a:solidFill>
                <a:latin typeface="Arial"/>
                <a:cs typeface="Arial"/>
              </a:rPr>
              <a:t>Υλικό </a:t>
            </a:r>
            <a:r>
              <a:rPr sz="1200" spc="-130" dirty="0">
                <a:solidFill>
                  <a:srgbClr val="888888"/>
                </a:solidFill>
                <a:latin typeface="Arial"/>
                <a:cs typeface="Arial"/>
              </a:rPr>
              <a:t>ΔΕ, </a:t>
            </a:r>
            <a:r>
              <a:rPr sz="1200" spc="-135" dirty="0">
                <a:solidFill>
                  <a:srgbClr val="888888"/>
                </a:solidFill>
                <a:latin typeface="Arial"/>
                <a:cs typeface="Arial"/>
              </a:rPr>
              <a:t>ΥΠΠΑΝ</a:t>
            </a:r>
            <a:r>
              <a:rPr sz="1200" spc="25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2020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2140" y="264667"/>
            <a:ext cx="759460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3845" marR="5080" indent="-2717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75F92"/>
                </a:solidFill>
              </a:rPr>
              <a:t>α. </a:t>
            </a:r>
            <a:r>
              <a:rPr sz="2400" spc="-10" dirty="0">
                <a:solidFill>
                  <a:srgbClr val="375F92"/>
                </a:solidFill>
              </a:rPr>
              <a:t>Παίξε τον </a:t>
            </a:r>
            <a:r>
              <a:rPr sz="2400" spc="-15" dirty="0">
                <a:solidFill>
                  <a:srgbClr val="375F92"/>
                </a:solidFill>
              </a:rPr>
              <a:t>παρακάτω </a:t>
            </a:r>
            <a:r>
              <a:rPr sz="2400" spc="-5" dirty="0">
                <a:solidFill>
                  <a:srgbClr val="375F92"/>
                </a:solidFill>
              </a:rPr>
              <a:t>ρυθμό </a:t>
            </a:r>
            <a:r>
              <a:rPr sz="2400" spc="-25" dirty="0">
                <a:solidFill>
                  <a:srgbClr val="375F92"/>
                </a:solidFill>
              </a:rPr>
              <a:t>και </a:t>
            </a:r>
            <a:r>
              <a:rPr sz="2400" spc="-5" dirty="0">
                <a:solidFill>
                  <a:srgbClr val="375F92"/>
                </a:solidFill>
              </a:rPr>
              <a:t>συνόδευσε </a:t>
            </a:r>
            <a:r>
              <a:rPr sz="2400" spc="-10" dirty="0">
                <a:solidFill>
                  <a:srgbClr val="375F92"/>
                </a:solidFill>
              </a:rPr>
              <a:t>το </a:t>
            </a:r>
            <a:r>
              <a:rPr sz="2400" spc="-5" dirty="0">
                <a:solidFill>
                  <a:srgbClr val="375F92"/>
                </a:solidFill>
              </a:rPr>
              <a:t>εμβατήριο  που</a:t>
            </a:r>
            <a:r>
              <a:rPr sz="2400" spc="-30" dirty="0">
                <a:solidFill>
                  <a:srgbClr val="375F92"/>
                </a:solidFill>
              </a:rPr>
              <a:t> </a:t>
            </a:r>
            <a:r>
              <a:rPr sz="2400" spc="-5" dirty="0">
                <a:solidFill>
                  <a:srgbClr val="375F92"/>
                </a:solidFill>
              </a:rPr>
              <a:t>διάλεξες.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612140" y="1164082"/>
            <a:ext cx="8052434" cy="16567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2425" marR="5080" indent="-34036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375F92"/>
                </a:solidFill>
                <a:latin typeface="Carlito"/>
                <a:cs typeface="Carlito"/>
              </a:rPr>
              <a:t>β. Βρες </a:t>
            </a:r>
            <a:r>
              <a:rPr sz="2400" b="1" spc="-15" dirty="0">
                <a:solidFill>
                  <a:srgbClr val="375F92"/>
                </a:solidFill>
                <a:latin typeface="Carlito"/>
                <a:cs typeface="Carlito"/>
              </a:rPr>
              <a:t>κι </a:t>
            </a:r>
            <a:r>
              <a:rPr sz="2400" b="1" spc="-5" dirty="0">
                <a:solidFill>
                  <a:srgbClr val="375F92"/>
                </a:solidFill>
                <a:latin typeface="Carlito"/>
                <a:cs typeface="Carlito"/>
              </a:rPr>
              <a:t>άλλους </a:t>
            </a:r>
            <a:r>
              <a:rPr sz="2400" b="1" spc="-10" dirty="0">
                <a:solidFill>
                  <a:srgbClr val="375F92"/>
                </a:solidFill>
                <a:latin typeface="Carlito"/>
                <a:cs typeface="Carlito"/>
              </a:rPr>
              <a:t>δικούς </a:t>
            </a:r>
            <a:r>
              <a:rPr sz="2400" b="1" spc="-5" dirty="0">
                <a:solidFill>
                  <a:srgbClr val="375F92"/>
                </a:solidFill>
                <a:latin typeface="Carlito"/>
                <a:cs typeface="Carlito"/>
              </a:rPr>
              <a:t>σου ρυθμούς που να ταιριάζουν με</a:t>
            </a:r>
            <a:r>
              <a:rPr sz="2400" b="1" spc="-150" dirty="0">
                <a:solidFill>
                  <a:srgbClr val="375F92"/>
                </a:solidFill>
                <a:latin typeface="Carlito"/>
                <a:cs typeface="Carlito"/>
              </a:rPr>
              <a:t> </a:t>
            </a:r>
            <a:r>
              <a:rPr sz="2400" b="1" spc="-10" dirty="0">
                <a:solidFill>
                  <a:srgbClr val="375F92"/>
                </a:solidFill>
                <a:latin typeface="Carlito"/>
                <a:cs typeface="Carlito"/>
              </a:rPr>
              <a:t>το  </a:t>
            </a:r>
            <a:r>
              <a:rPr sz="2400" b="1" spc="-5" dirty="0">
                <a:solidFill>
                  <a:srgbClr val="375F92"/>
                </a:solidFill>
                <a:latin typeface="Carlito"/>
                <a:cs typeface="Carlito"/>
              </a:rPr>
              <a:t>εμβατήριο</a:t>
            </a:r>
            <a:endParaRPr sz="2400">
              <a:latin typeface="Carlito"/>
              <a:cs typeface="Carlito"/>
            </a:endParaRPr>
          </a:p>
          <a:p>
            <a:pPr marL="283845" marR="676275" indent="-271780">
              <a:lnSpc>
                <a:spcPct val="100000"/>
              </a:lnSpc>
              <a:spcBef>
                <a:spcPts val="1320"/>
              </a:spcBef>
            </a:pPr>
            <a:r>
              <a:rPr sz="2400" b="1" spc="-5" dirty="0">
                <a:solidFill>
                  <a:srgbClr val="375F92"/>
                </a:solidFill>
                <a:latin typeface="Carlito"/>
                <a:cs typeface="Carlito"/>
              </a:rPr>
              <a:t>γ. </a:t>
            </a:r>
            <a:r>
              <a:rPr sz="2400" b="1" spc="-15" dirty="0">
                <a:solidFill>
                  <a:srgbClr val="375F92"/>
                </a:solidFill>
                <a:latin typeface="Carlito"/>
                <a:cs typeface="Carlito"/>
              </a:rPr>
              <a:t>Άκουσε </a:t>
            </a:r>
            <a:r>
              <a:rPr sz="2400" b="1" spc="-10" dirty="0">
                <a:solidFill>
                  <a:srgbClr val="375F92"/>
                </a:solidFill>
                <a:latin typeface="Carlito"/>
                <a:cs typeface="Carlito"/>
              </a:rPr>
              <a:t>ξανά το </a:t>
            </a:r>
            <a:r>
              <a:rPr sz="2400" b="1" spc="-5" dirty="0">
                <a:solidFill>
                  <a:srgbClr val="375F92"/>
                </a:solidFill>
                <a:latin typeface="Carlito"/>
                <a:cs typeface="Carlito"/>
              </a:rPr>
              <a:t>εμβατήριο </a:t>
            </a:r>
            <a:r>
              <a:rPr sz="2400" b="1" spc="-25" dirty="0">
                <a:solidFill>
                  <a:srgbClr val="375F92"/>
                </a:solidFill>
                <a:latin typeface="Carlito"/>
                <a:cs typeface="Carlito"/>
              </a:rPr>
              <a:t>και </a:t>
            </a:r>
            <a:r>
              <a:rPr sz="2400" b="1" spc="-5" dirty="0">
                <a:solidFill>
                  <a:srgbClr val="375F92"/>
                </a:solidFill>
                <a:latin typeface="Carlito"/>
                <a:cs typeface="Carlito"/>
              </a:rPr>
              <a:t>περπάτησε </a:t>
            </a:r>
            <a:r>
              <a:rPr sz="2400" b="1" spc="-15" dirty="0">
                <a:solidFill>
                  <a:srgbClr val="375F92"/>
                </a:solidFill>
                <a:latin typeface="Carlito"/>
                <a:cs typeface="Carlito"/>
              </a:rPr>
              <a:t>ρυθμικά </a:t>
            </a:r>
            <a:r>
              <a:rPr sz="2400" b="1" spc="-5" dirty="0">
                <a:solidFill>
                  <a:srgbClr val="375F92"/>
                </a:solidFill>
                <a:latin typeface="Carlito"/>
                <a:cs typeface="Carlito"/>
              </a:rPr>
              <a:t>σαν  να </a:t>
            </a:r>
            <a:r>
              <a:rPr sz="2400" b="1" spc="-20" dirty="0">
                <a:solidFill>
                  <a:srgbClr val="375F92"/>
                </a:solidFill>
                <a:latin typeface="Carlito"/>
                <a:cs typeface="Carlito"/>
              </a:rPr>
              <a:t>κάνεις</a:t>
            </a:r>
            <a:r>
              <a:rPr sz="2400" b="1" spc="-25" dirty="0">
                <a:solidFill>
                  <a:srgbClr val="375F92"/>
                </a:solidFill>
                <a:latin typeface="Carlito"/>
                <a:cs typeface="Carlito"/>
              </a:rPr>
              <a:t> </a:t>
            </a:r>
            <a:r>
              <a:rPr sz="2400" b="1" spc="-15" dirty="0">
                <a:solidFill>
                  <a:srgbClr val="375F92"/>
                </a:solidFill>
                <a:latin typeface="Carlito"/>
                <a:cs typeface="Carlito"/>
              </a:rPr>
              <a:t>παρέλαση!</a:t>
            </a:r>
            <a:endParaRPr sz="2400">
              <a:latin typeface="Carlito"/>
              <a:cs typeface="Carlito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759530" y="4849063"/>
            <a:ext cx="2592070" cy="1763395"/>
            <a:chOff x="3759530" y="4849063"/>
            <a:chExt cx="2592070" cy="1763395"/>
          </a:xfrm>
        </p:grpSpPr>
        <p:sp>
          <p:nvSpPr>
            <p:cNvPr id="5" name="object 5"/>
            <p:cNvSpPr/>
            <p:nvPr/>
          </p:nvSpPr>
          <p:spPr>
            <a:xfrm>
              <a:off x="4241038" y="4849063"/>
              <a:ext cx="1618361" cy="154368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759530" y="5043424"/>
              <a:ext cx="1391437" cy="156860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062421" y="5035995"/>
              <a:ext cx="1288721" cy="109980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305561" y="5153812"/>
            <a:ext cx="3293110" cy="1399540"/>
            <a:chOff x="305561" y="5153812"/>
            <a:chExt cx="3293110" cy="1399540"/>
          </a:xfrm>
        </p:grpSpPr>
        <p:sp>
          <p:nvSpPr>
            <p:cNvPr id="9" name="object 9"/>
            <p:cNvSpPr/>
            <p:nvPr/>
          </p:nvSpPr>
          <p:spPr>
            <a:xfrm>
              <a:off x="1561289" y="5341124"/>
              <a:ext cx="818436" cy="121206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05561" y="5153812"/>
              <a:ext cx="1733726" cy="64609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981835" y="5271414"/>
              <a:ext cx="1616284" cy="104352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1944116" y="2819400"/>
            <a:ext cx="808545" cy="148729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315842" y="2819400"/>
            <a:ext cx="808545" cy="148729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866322" y="2929942"/>
            <a:ext cx="469669" cy="128128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344475" y="2929942"/>
            <a:ext cx="469669" cy="128128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212594" y="4235577"/>
            <a:ext cx="2571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285" dirty="0">
                <a:latin typeface="Trebuchet MS"/>
                <a:cs typeface="Trebuchet MS"/>
              </a:rPr>
              <a:t>1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584575" y="4235577"/>
            <a:ext cx="2571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285" dirty="0">
                <a:latin typeface="Trebuchet MS"/>
                <a:cs typeface="Trebuchet MS"/>
              </a:rPr>
              <a:t>2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032628" y="4235577"/>
            <a:ext cx="2571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285" dirty="0">
                <a:latin typeface="Trebuchet MS"/>
                <a:cs typeface="Trebuchet MS"/>
              </a:rPr>
              <a:t>1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480809" y="4235577"/>
            <a:ext cx="2571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285" dirty="0">
                <a:latin typeface="Trebuchet MS"/>
                <a:cs typeface="Trebuchet MS"/>
              </a:rPr>
              <a:t>2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428238" y="6427114"/>
            <a:ext cx="22847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888888"/>
                </a:solidFill>
                <a:latin typeface="Arial"/>
                <a:cs typeface="Arial"/>
              </a:rPr>
              <a:t>Εκπαιδευτικό </a:t>
            </a:r>
            <a:r>
              <a:rPr sz="1200" spc="-75" dirty="0">
                <a:solidFill>
                  <a:srgbClr val="888888"/>
                </a:solidFill>
                <a:latin typeface="Arial"/>
                <a:cs typeface="Arial"/>
              </a:rPr>
              <a:t>Υλικό </a:t>
            </a:r>
            <a:r>
              <a:rPr sz="1200" spc="-130" dirty="0">
                <a:solidFill>
                  <a:srgbClr val="888888"/>
                </a:solidFill>
                <a:latin typeface="Arial"/>
                <a:cs typeface="Arial"/>
              </a:rPr>
              <a:t>ΔΕ, </a:t>
            </a:r>
            <a:r>
              <a:rPr sz="1200" spc="-135" dirty="0">
                <a:solidFill>
                  <a:srgbClr val="888888"/>
                </a:solidFill>
                <a:latin typeface="Arial"/>
                <a:cs typeface="Arial"/>
              </a:rPr>
              <a:t>ΥΠΠΑΝ</a:t>
            </a:r>
            <a:r>
              <a:rPr sz="1200" spc="25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2020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629400" y="4727575"/>
            <a:ext cx="1905000" cy="190182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7244" y="1066545"/>
            <a:ext cx="4394200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0" dirty="0"/>
              <a:t>Οδηγία</a:t>
            </a:r>
            <a:r>
              <a:rPr sz="3200" spc="-45" dirty="0"/>
              <a:t> </a:t>
            </a:r>
            <a:r>
              <a:rPr sz="3200" dirty="0"/>
              <a:t>1:</a:t>
            </a:r>
            <a:endParaRPr sz="3200"/>
          </a:p>
          <a:p>
            <a:pPr marL="12700">
              <a:lnSpc>
                <a:spcPct val="100000"/>
              </a:lnSpc>
            </a:pPr>
            <a:r>
              <a:rPr sz="3200" b="0" spc="-95" dirty="0">
                <a:latin typeface="Arial"/>
                <a:cs typeface="Arial"/>
              </a:rPr>
              <a:t>*Τραγούδησε </a:t>
            </a:r>
            <a:r>
              <a:rPr sz="3200" b="0" spc="-75" dirty="0">
                <a:latin typeface="Arial"/>
                <a:cs typeface="Arial"/>
              </a:rPr>
              <a:t>το</a:t>
            </a:r>
            <a:r>
              <a:rPr sz="3200" b="0" spc="-290" dirty="0">
                <a:latin typeface="Arial"/>
                <a:cs typeface="Arial"/>
              </a:rPr>
              <a:t> </a:t>
            </a:r>
            <a:r>
              <a:rPr sz="3200" b="0" spc="-65" dirty="0">
                <a:latin typeface="Arial"/>
                <a:cs typeface="Arial"/>
              </a:rPr>
              <a:t>τραγούδι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7244" y="2042287"/>
            <a:ext cx="7583805" cy="372217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20" dirty="0">
                <a:latin typeface="Arial"/>
                <a:cs typeface="Arial"/>
              </a:rPr>
              <a:t>«Στρατιώτες </a:t>
            </a:r>
            <a:r>
              <a:rPr sz="3200" spc="-110" dirty="0">
                <a:latin typeface="Arial"/>
                <a:cs typeface="Arial"/>
              </a:rPr>
              <a:t>στη</a:t>
            </a:r>
            <a:r>
              <a:rPr sz="3200" spc="-254" dirty="0">
                <a:latin typeface="Arial"/>
                <a:cs typeface="Arial"/>
              </a:rPr>
              <a:t> </a:t>
            </a:r>
            <a:r>
              <a:rPr sz="3200" spc="-110" dirty="0">
                <a:latin typeface="Arial"/>
                <a:cs typeface="Arial"/>
              </a:rPr>
              <a:t>γραμμή».</a:t>
            </a:r>
            <a:endParaRPr sz="3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3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tabLst>
                <a:tab pos="5576570" algn="l"/>
              </a:tabLst>
            </a:pPr>
            <a:r>
              <a:rPr sz="3200" spc="-150" dirty="0">
                <a:latin typeface="Arial"/>
                <a:cs typeface="Arial"/>
              </a:rPr>
              <a:t>Όταν </a:t>
            </a:r>
            <a:r>
              <a:rPr sz="3200" spc="-100" dirty="0">
                <a:latin typeface="Arial"/>
                <a:cs typeface="Arial"/>
              </a:rPr>
              <a:t>βλέπεις</a:t>
            </a:r>
            <a:r>
              <a:rPr sz="3200" spc="-215" dirty="0">
                <a:latin typeface="Arial"/>
                <a:cs typeface="Arial"/>
              </a:rPr>
              <a:t> </a:t>
            </a:r>
            <a:r>
              <a:rPr sz="3200" spc="-75" dirty="0">
                <a:latin typeface="Arial"/>
                <a:cs typeface="Arial"/>
              </a:rPr>
              <a:t>το</a:t>
            </a:r>
            <a:r>
              <a:rPr sz="3200" spc="-165" dirty="0">
                <a:latin typeface="Arial"/>
                <a:cs typeface="Arial"/>
              </a:rPr>
              <a:t> </a:t>
            </a:r>
            <a:r>
              <a:rPr sz="3200" spc="-114" dirty="0">
                <a:latin typeface="Arial"/>
                <a:cs typeface="Arial"/>
              </a:rPr>
              <a:t>ποδαράκι	κάνε  </a:t>
            </a:r>
            <a:r>
              <a:rPr sz="3200" spc="-75" dirty="0">
                <a:latin typeface="Arial"/>
                <a:cs typeface="Arial"/>
              </a:rPr>
              <a:t>βήματα </a:t>
            </a:r>
            <a:r>
              <a:rPr sz="3200" spc="-80" dirty="0">
                <a:latin typeface="Arial"/>
                <a:cs typeface="Arial"/>
              </a:rPr>
              <a:t>επί </a:t>
            </a:r>
            <a:r>
              <a:rPr sz="3200" spc="-140" dirty="0">
                <a:latin typeface="Arial"/>
                <a:cs typeface="Arial"/>
              </a:rPr>
              <a:t>τόπου </a:t>
            </a:r>
            <a:r>
              <a:rPr sz="3200" spc="-160" dirty="0">
                <a:latin typeface="Arial"/>
                <a:cs typeface="Arial"/>
              </a:rPr>
              <a:t>σαν </a:t>
            </a:r>
            <a:r>
              <a:rPr sz="3200" spc="-100" dirty="0">
                <a:latin typeface="Arial"/>
                <a:cs typeface="Arial"/>
              </a:rPr>
              <a:t>να </a:t>
            </a:r>
            <a:r>
              <a:rPr sz="3200" spc="10" dirty="0">
                <a:latin typeface="Arial"/>
                <a:cs typeface="Arial"/>
              </a:rPr>
              <a:t>είσαι </a:t>
            </a:r>
            <a:r>
              <a:rPr sz="3200" spc="-120" dirty="0">
                <a:latin typeface="Arial"/>
                <a:cs typeface="Arial"/>
              </a:rPr>
              <a:t>σε</a:t>
            </a:r>
            <a:r>
              <a:rPr sz="3200" spc="-650" dirty="0">
                <a:latin typeface="Arial"/>
                <a:cs typeface="Arial"/>
              </a:rPr>
              <a:t> </a:t>
            </a:r>
            <a:r>
              <a:rPr sz="3200" spc="-150" dirty="0">
                <a:latin typeface="Arial"/>
                <a:cs typeface="Arial"/>
              </a:rPr>
              <a:t>παρέλαση.  </a:t>
            </a:r>
            <a:r>
              <a:rPr sz="3200" spc="-225" dirty="0">
                <a:latin typeface="Arial"/>
                <a:cs typeface="Arial"/>
              </a:rPr>
              <a:t>Όσα </a:t>
            </a:r>
            <a:r>
              <a:rPr sz="3200" spc="-105" dirty="0">
                <a:latin typeface="Arial"/>
                <a:cs typeface="Arial"/>
              </a:rPr>
              <a:t>ποδαράκια </a:t>
            </a:r>
            <a:r>
              <a:rPr sz="3200" spc="-100" dirty="0">
                <a:latin typeface="Arial"/>
                <a:cs typeface="Arial"/>
              </a:rPr>
              <a:t>βλέπεις, </a:t>
            </a:r>
            <a:r>
              <a:rPr sz="3200" spc="-114" dirty="0">
                <a:latin typeface="Arial"/>
                <a:cs typeface="Arial"/>
              </a:rPr>
              <a:t>τόσα </a:t>
            </a:r>
            <a:r>
              <a:rPr sz="3200" spc="-70" dirty="0">
                <a:latin typeface="Arial"/>
                <a:cs typeface="Arial"/>
              </a:rPr>
              <a:t>βήματα </a:t>
            </a:r>
            <a:r>
              <a:rPr sz="3200" spc="-55" dirty="0">
                <a:latin typeface="Arial"/>
                <a:cs typeface="Arial"/>
              </a:rPr>
              <a:t>θα  </a:t>
            </a:r>
            <a:r>
              <a:rPr sz="3200" spc="-85" dirty="0">
                <a:latin typeface="Arial"/>
                <a:cs typeface="Arial"/>
              </a:rPr>
              <a:t>κάνεις.</a:t>
            </a:r>
            <a:endParaRPr sz="3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2400" b="1" i="1" spc="-5" dirty="0">
                <a:solidFill>
                  <a:srgbClr val="375F92"/>
                </a:solidFill>
                <a:latin typeface="Carlito"/>
                <a:cs typeface="Carlito"/>
              </a:rPr>
              <a:t>Θα σε βοηθήσει </a:t>
            </a:r>
            <a:r>
              <a:rPr sz="2400" b="1" i="1" dirty="0" err="1">
                <a:solidFill>
                  <a:srgbClr val="375F92"/>
                </a:solidFill>
                <a:latin typeface="Carlito"/>
                <a:cs typeface="Carlito"/>
              </a:rPr>
              <a:t>το</a:t>
            </a:r>
            <a:r>
              <a:rPr sz="2400" b="1" i="1" dirty="0">
                <a:solidFill>
                  <a:srgbClr val="375F92"/>
                </a:solidFill>
                <a:latin typeface="Carlito"/>
                <a:cs typeface="Carlito"/>
              </a:rPr>
              <a:t> </a:t>
            </a:r>
            <a:r>
              <a:rPr lang="el-GR" sz="2400" b="1" i="1" spc="-20" dirty="0">
                <a:solidFill>
                  <a:srgbClr val="375F92"/>
                </a:solidFill>
                <a:latin typeface="Carlito"/>
                <a:cs typeface="Carlito"/>
              </a:rPr>
              <a:t>ορχηστρικό αρχείο.</a:t>
            </a:r>
            <a:endParaRPr lang="en-US" sz="2400" b="1" i="1" spc="-10" dirty="0">
              <a:solidFill>
                <a:srgbClr val="375F92"/>
              </a:solidFill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lang="el-GR" sz="2400" b="1" i="1" spc="-10" dirty="0">
                <a:solidFill>
                  <a:srgbClr val="375F92"/>
                </a:solidFill>
                <a:latin typeface="Carlito"/>
                <a:cs typeface="Carlito"/>
              </a:rPr>
              <a:t>Θα σε βοηθήσει το τραγούδι.</a:t>
            </a:r>
            <a:endParaRPr sz="2400" dirty="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10200" y="2936836"/>
            <a:ext cx="990600" cy="6445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428238" y="6014415"/>
            <a:ext cx="22847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888888"/>
                </a:solidFill>
                <a:latin typeface="Arial"/>
                <a:cs typeface="Arial"/>
              </a:rPr>
              <a:t>Εκπαιδευτικό </a:t>
            </a:r>
            <a:r>
              <a:rPr sz="1200" spc="-75" dirty="0">
                <a:solidFill>
                  <a:srgbClr val="888888"/>
                </a:solidFill>
                <a:latin typeface="Arial"/>
                <a:cs typeface="Arial"/>
              </a:rPr>
              <a:t>Υλικό </a:t>
            </a:r>
            <a:r>
              <a:rPr sz="1200" spc="-130" dirty="0">
                <a:solidFill>
                  <a:srgbClr val="888888"/>
                </a:solidFill>
                <a:latin typeface="Arial"/>
                <a:cs typeface="Arial"/>
              </a:rPr>
              <a:t>ΔΕ, </a:t>
            </a:r>
            <a:r>
              <a:rPr sz="1200" spc="-135" dirty="0">
                <a:solidFill>
                  <a:srgbClr val="888888"/>
                </a:solidFill>
                <a:latin typeface="Arial"/>
                <a:cs typeface="Arial"/>
              </a:rPr>
              <a:t>ΥΠΠΑΝ</a:t>
            </a:r>
            <a:r>
              <a:rPr sz="1200" spc="25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2020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7" name="A class music file 2">
            <a:hlinkClick r:id="" action="ppaction://media"/>
            <a:extLst>
              <a:ext uri="{FF2B5EF4-FFF2-40B4-BE49-F238E27FC236}">
                <a16:creationId xmlns:a16="http://schemas.microsoft.com/office/drawing/2014/main" id="{E574036F-43EE-45CD-8B9C-7DB47E808C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905500" y="4953000"/>
            <a:ext cx="487363" cy="487363"/>
          </a:xfrm>
          <a:prstGeom prst="rect">
            <a:avLst/>
          </a:prstGeom>
        </p:spPr>
      </p:pic>
      <p:pic>
        <p:nvPicPr>
          <p:cNvPr id="8" name="A Class music file1 ">
            <a:hlinkClick r:id="" action="ppaction://media"/>
            <a:extLst>
              <a:ext uri="{FF2B5EF4-FFF2-40B4-BE49-F238E27FC236}">
                <a16:creationId xmlns:a16="http://schemas.microsoft.com/office/drawing/2014/main" id="{37D26BE3-8F93-4E8E-8BA5-27DF7E5A872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88721" y="5358295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7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317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2296" y="304800"/>
            <a:ext cx="8754745" cy="1520190"/>
            <a:chOff x="82296" y="304800"/>
            <a:chExt cx="8754745" cy="1520190"/>
          </a:xfrm>
        </p:grpSpPr>
        <p:sp>
          <p:nvSpPr>
            <p:cNvPr id="3" name="object 3"/>
            <p:cNvSpPr/>
            <p:nvPr/>
          </p:nvSpPr>
          <p:spPr>
            <a:xfrm>
              <a:off x="7014302" y="304800"/>
              <a:ext cx="1822518" cy="152008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2296" y="326135"/>
              <a:ext cx="7271004" cy="97993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670175" y="1915794"/>
            <a:ext cx="4112895" cy="215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80085">
              <a:lnSpc>
                <a:spcPct val="100000"/>
              </a:lnSpc>
              <a:spcBef>
                <a:spcPts val="95"/>
              </a:spcBef>
            </a:pPr>
            <a:r>
              <a:rPr sz="2800" spc="-105" dirty="0">
                <a:latin typeface="Arial"/>
                <a:cs typeface="Arial"/>
              </a:rPr>
              <a:t>Στρατιώτες στη</a:t>
            </a:r>
            <a:r>
              <a:rPr sz="2800" spc="-175" dirty="0">
                <a:latin typeface="Arial"/>
                <a:cs typeface="Arial"/>
              </a:rPr>
              <a:t> </a:t>
            </a:r>
            <a:r>
              <a:rPr sz="2800" spc="-105" dirty="0">
                <a:latin typeface="Arial"/>
                <a:cs typeface="Arial"/>
              </a:rPr>
              <a:t>γραμμή  </a:t>
            </a:r>
            <a:r>
              <a:rPr sz="2800" spc="-145" dirty="0">
                <a:latin typeface="Arial"/>
                <a:cs typeface="Arial"/>
              </a:rPr>
              <a:t>περπατούν</a:t>
            </a:r>
            <a:r>
              <a:rPr sz="2800" spc="-190" dirty="0">
                <a:latin typeface="Arial"/>
                <a:cs typeface="Arial"/>
              </a:rPr>
              <a:t> </a:t>
            </a:r>
            <a:r>
              <a:rPr sz="2800" spc="-90" dirty="0">
                <a:latin typeface="Arial"/>
                <a:cs typeface="Arial"/>
              </a:rPr>
              <a:t>καμαρωτοί.</a:t>
            </a:r>
            <a:endParaRPr sz="2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800" spc="-335" dirty="0">
                <a:latin typeface="Arial"/>
                <a:cs typeface="Arial"/>
              </a:rPr>
              <a:t>Το </a:t>
            </a:r>
            <a:r>
              <a:rPr sz="2800" spc="-40" dirty="0">
                <a:latin typeface="Arial"/>
                <a:cs typeface="Arial"/>
              </a:rPr>
              <a:t>ντουφέκι </a:t>
            </a:r>
            <a:r>
              <a:rPr sz="2800" spc="-90" dirty="0">
                <a:latin typeface="Arial"/>
                <a:cs typeface="Arial"/>
              </a:rPr>
              <a:t>τους </a:t>
            </a:r>
            <a:r>
              <a:rPr sz="2800" spc="-95" dirty="0">
                <a:latin typeface="Arial"/>
                <a:cs typeface="Arial"/>
              </a:rPr>
              <a:t>κρατούν  </a:t>
            </a:r>
            <a:r>
              <a:rPr sz="2800" spc="-100" dirty="0">
                <a:latin typeface="Arial"/>
                <a:cs typeface="Arial"/>
              </a:rPr>
              <a:t>την </a:t>
            </a:r>
            <a:r>
              <a:rPr sz="2800" spc="-95" dirty="0">
                <a:latin typeface="Arial"/>
                <a:cs typeface="Arial"/>
              </a:rPr>
              <a:t>πατρίδα τους</a:t>
            </a:r>
            <a:r>
              <a:rPr sz="2800" spc="-280" dirty="0">
                <a:latin typeface="Arial"/>
                <a:cs typeface="Arial"/>
              </a:rPr>
              <a:t> </a:t>
            </a:r>
            <a:r>
              <a:rPr sz="2800" spc="-90" dirty="0">
                <a:latin typeface="Arial"/>
                <a:cs typeface="Arial"/>
              </a:rPr>
              <a:t>φρουρούν  </a:t>
            </a:r>
            <a:r>
              <a:rPr sz="2800" spc="-165" dirty="0">
                <a:latin typeface="Arial"/>
                <a:cs typeface="Arial"/>
              </a:rPr>
              <a:t>που </a:t>
            </a:r>
            <a:r>
              <a:rPr sz="2800" spc="-120" dirty="0">
                <a:latin typeface="Arial"/>
                <a:cs typeface="Arial"/>
              </a:rPr>
              <a:t>τόσο </a:t>
            </a:r>
            <a:r>
              <a:rPr sz="2800" spc="-125" dirty="0">
                <a:latin typeface="Arial"/>
                <a:cs typeface="Arial"/>
              </a:rPr>
              <a:t>αγαπούν.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5109" y="469519"/>
            <a:ext cx="649795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0" spc="-175" dirty="0">
                <a:solidFill>
                  <a:srgbClr val="77923B"/>
                </a:solidFill>
                <a:latin typeface="Arial"/>
                <a:cs typeface="Arial"/>
              </a:rPr>
              <a:t>«Στρατιώτες </a:t>
            </a:r>
            <a:r>
              <a:rPr sz="4800" b="0" spc="-170" dirty="0">
                <a:solidFill>
                  <a:srgbClr val="77923B"/>
                </a:solidFill>
                <a:latin typeface="Arial"/>
                <a:cs typeface="Arial"/>
              </a:rPr>
              <a:t>στη</a:t>
            </a:r>
            <a:r>
              <a:rPr sz="4800" b="0" spc="-409" dirty="0">
                <a:solidFill>
                  <a:srgbClr val="77923B"/>
                </a:solidFill>
                <a:latin typeface="Arial"/>
                <a:cs typeface="Arial"/>
              </a:rPr>
              <a:t> </a:t>
            </a:r>
            <a:r>
              <a:rPr sz="4800" b="0" spc="-175" dirty="0">
                <a:solidFill>
                  <a:srgbClr val="77923B"/>
                </a:solidFill>
                <a:latin typeface="Arial"/>
                <a:cs typeface="Arial"/>
              </a:rPr>
              <a:t>γραμμή»</a:t>
            </a:r>
            <a:endParaRPr sz="4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2236" y="5748934"/>
            <a:ext cx="18180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solidFill>
                  <a:srgbClr val="77923B"/>
                </a:solidFill>
                <a:latin typeface="Carlito"/>
                <a:cs typeface="Carlito"/>
              </a:rPr>
              <a:t>ΡΥΘΜΙΚΗ</a:t>
            </a:r>
            <a:r>
              <a:rPr sz="1600" b="1" spc="-35" dirty="0">
                <a:solidFill>
                  <a:srgbClr val="77923B"/>
                </a:solidFill>
                <a:latin typeface="Carlito"/>
                <a:cs typeface="Carlito"/>
              </a:rPr>
              <a:t> </a:t>
            </a:r>
            <a:r>
              <a:rPr sz="1600" b="1" spc="-10" dirty="0">
                <a:solidFill>
                  <a:srgbClr val="77923B"/>
                </a:solidFill>
                <a:latin typeface="Carlito"/>
                <a:cs typeface="Carlito"/>
              </a:rPr>
              <a:t>ΑΠΑΓΓΕΛΙΑ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7200" y="4431322"/>
            <a:ext cx="1904111" cy="12857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72200" y="1981225"/>
            <a:ext cx="2133600" cy="34706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172200" y="2438425"/>
            <a:ext cx="2133600" cy="34706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705600" y="2895625"/>
            <a:ext cx="2133600" cy="34706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486400" y="3657625"/>
            <a:ext cx="533400" cy="34706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638800" y="5791200"/>
            <a:ext cx="533400" cy="34706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62400" y="4572025"/>
            <a:ext cx="1066800" cy="3470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495800" y="5029225"/>
            <a:ext cx="1066800" cy="3470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670175" y="4476750"/>
            <a:ext cx="3180715" cy="215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i="1" spc="-10" dirty="0">
                <a:solidFill>
                  <a:srgbClr val="E36C09"/>
                </a:solidFill>
                <a:latin typeface="Carlito"/>
                <a:cs typeface="Carlito"/>
              </a:rPr>
              <a:t>Ένα</a:t>
            </a:r>
            <a:r>
              <a:rPr sz="2800" i="1" dirty="0">
                <a:solidFill>
                  <a:srgbClr val="E36C09"/>
                </a:solidFill>
                <a:latin typeface="Carlito"/>
                <a:cs typeface="Carlito"/>
              </a:rPr>
              <a:t> </a:t>
            </a:r>
            <a:r>
              <a:rPr sz="2800" i="1" spc="-10" dirty="0">
                <a:solidFill>
                  <a:srgbClr val="E36C09"/>
                </a:solidFill>
                <a:latin typeface="Carlito"/>
                <a:cs typeface="Carlito"/>
              </a:rPr>
              <a:t>δυο</a:t>
            </a:r>
            <a:endParaRPr sz="28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2800" i="1" spc="-5" dirty="0">
                <a:solidFill>
                  <a:srgbClr val="E36C09"/>
                </a:solidFill>
                <a:latin typeface="Carlito"/>
                <a:cs typeface="Carlito"/>
              </a:rPr>
              <a:t>περπατούν.</a:t>
            </a:r>
            <a:endParaRPr sz="2800">
              <a:latin typeface="Carlito"/>
              <a:cs typeface="Carlito"/>
            </a:endParaRPr>
          </a:p>
          <a:p>
            <a:pPr marL="12700" marR="5080">
              <a:lnSpc>
                <a:spcPct val="100000"/>
              </a:lnSpc>
            </a:pPr>
            <a:r>
              <a:rPr sz="2800" i="1" spc="-20" dirty="0">
                <a:solidFill>
                  <a:srgbClr val="E36C09"/>
                </a:solidFill>
                <a:latin typeface="Carlito"/>
                <a:cs typeface="Carlito"/>
              </a:rPr>
              <a:t>Όλοι </a:t>
            </a:r>
            <a:r>
              <a:rPr sz="2800" i="1" spc="-10" dirty="0">
                <a:solidFill>
                  <a:srgbClr val="E36C09"/>
                </a:solidFill>
                <a:latin typeface="Carlito"/>
                <a:cs typeface="Carlito"/>
              </a:rPr>
              <a:t>τα </a:t>
            </a:r>
            <a:r>
              <a:rPr sz="2800" i="1" spc="-5" dirty="0">
                <a:solidFill>
                  <a:srgbClr val="E36C09"/>
                </a:solidFill>
                <a:latin typeface="Carlito"/>
                <a:cs typeface="Carlito"/>
              </a:rPr>
              <a:t>ποδάρια τους  </a:t>
            </a:r>
            <a:r>
              <a:rPr sz="2800" i="1" spc="-25" dirty="0">
                <a:solidFill>
                  <a:srgbClr val="E36C09"/>
                </a:solidFill>
                <a:latin typeface="Carlito"/>
                <a:cs typeface="Carlito"/>
              </a:rPr>
              <a:t>μαζί </a:t>
            </a:r>
            <a:r>
              <a:rPr sz="2800" i="1" dirty="0">
                <a:solidFill>
                  <a:srgbClr val="E36C09"/>
                </a:solidFill>
                <a:latin typeface="Carlito"/>
                <a:cs typeface="Carlito"/>
              </a:rPr>
              <a:t>στη </a:t>
            </a:r>
            <a:r>
              <a:rPr sz="2800" i="1" spc="-5" dirty="0">
                <a:solidFill>
                  <a:srgbClr val="E36C09"/>
                </a:solidFill>
                <a:latin typeface="Carlito"/>
                <a:cs typeface="Carlito"/>
              </a:rPr>
              <a:t>γη</a:t>
            </a:r>
            <a:r>
              <a:rPr sz="2800" i="1" spc="15" dirty="0">
                <a:solidFill>
                  <a:srgbClr val="E36C09"/>
                </a:solidFill>
                <a:latin typeface="Carlito"/>
                <a:cs typeface="Carlito"/>
              </a:rPr>
              <a:t> </a:t>
            </a:r>
            <a:r>
              <a:rPr sz="2800" i="1" spc="-5" dirty="0">
                <a:solidFill>
                  <a:srgbClr val="E36C09"/>
                </a:solidFill>
                <a:latin typeface="Carlito"/>
                <a:cs typeface="Carlito"/>
              </a:rPr>
              <a:t>πατούν.</a:t>
            </a:r>
            <a:endParaRPr sz="2800">
              <a:latin typeface="Carlito"/>
              <a:cs typeface="Carlito"/>
            </a:endParaRPr>
          </a:p>
          <a:p>
            <a:pPr marL="770255">
              <a:lnSpc>
                <a:spcPct val="100000"/>
              </a:lnSpc>
              <a:spcBef>
                <a:spcPts val="1920"/>
              </a:spcBef>
            </a:pPr>
            <a:r>
              <a:rPr sz="1200" spc="-50" dirty="0">
                <a:solidFill>
                  <a:srgbClr val="888888"/>
                </a:solidFill>
                <a:latin typeface="Arial"/>
                <a:cs typeface="Arial"/>
              </a:rPr>
              <a:t>Εκπαιδευτικό </a:t>
            </a:r>
            <a:r>
              <a:rPr sz="1200" spc="-75" dirty="0">
                <a:solidFill>
                  <a:srgbClr val="888888"/>
                </a:solidFill>
                <a:latin typeface="Arial"/>
                <a:cs typeface="Arial"/>
              </a:rPr>
              <a:t>Υλικό </a:t>
            </a:r>
            <a:r>
              <a:rPr sz="1200" spc="-130" dirty="0">
                <a:solidFill>
                  <a:srgbClr val="888888"/>
                </a:solidFill>
                <a:latin typeface="Arial"/>
                <a:cs typeface="Arial"/>
              </a:rPr>
              <a:t>ΔΕ, </a:t>
            </a:r>
            <a:r>
              <a:rPr sz="1200" spc="-135" dirty="0">
                <a:solidFill>
                  <a:srgbClr val="888888"/>
                </a:solidFill>
                <a:latin typeface="Arial"/>
                <a:cs typeface="Arial"/>
              </a:rPr>
              <a:t>ΥΠΠΑΝ</a:t>
            </a:r>
            <a:r>
              <a:rPr sz="1200" spc="25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2020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0175" y="1839594"/>
            <a:ext cx="3949065" cy="215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20065" algn="just">
              <a:lnSpc>
                <a:spcPct val="100000"/>
              </a:lnSpc>
              <a:spcBef>
                <a:spcPts val="95"/>
              </a:spcBef>
            </a:pPr>
            <a:r>
              <a:rPr sz="2800" b="0" spc="-200" dirty="0">
                <a:latin typeface="Arial"/>
                <a:cs typeface="Arial"/>
              </a:rPr>
              <a:t>Τώρα </a:t>
            </a:r>
            <a:r>
              <a:rPr sz="2800" b="0" spc="-145" dirty="0">
                <a:latin typeface="Arial"/>
                <a:cs typeface="Arial"/>
              </a:rPr>
              <a:t>πάνε </a:t>
            </a:r>
            <a:r>
              <a:rPr sz="2800" b="0" spc="-105" dirty="0">
                <a:latin typeface="Arial"/>
                <a:cs typeface="Arial"/>
              </a:rPr>
              <a:t>στη γραμμή  </a:t>
            </a:r>
            <a:r>
              <a:rPr sz="2800" b="0" spc="-185" dirty="0">
                <a:latin typeface="Arial"/>
                <a:cs typeface="Arial"/>
              </a:rPr>
              <a:t>Θα </a:t>
            </a:r>
            <a:r>
              <a:rPr sz="2800" b="0" dirty="0">
                <a:latin typeface="Arial"/>
                <a:cs typeface="Arial"/>
              </a:rPr>
              <a:t>‘ρθει </a:t>
            </a:r>
            <a:r>
              <a:rPr sz="2800" b="0" spc="-155" dirty="0">
                <a:latin typeface="Arial"/>
                <a:cs typeface="Arial"/>
              </a:rPr>
              <a:t>όμως </a:t>
            </a:r>
            <a:r>
              <a:rPr sz="2800" b="0" spc="-60" dirty="0">
                <a:latin typeface="Arial"/>
                <a:cs typeface="Arial"/>
              </a:rPr>
              <a:t>η</a:t>
            </a:r>
            <a:r>
              <a:rPr sz="2800" b="0" spc="-320" dirty="0">
                <a:latin typeface="Arial"/>
                <a:cs typeface="Arial"/>
              </a:rPr>
              <a:t> </a:t>
            </a:r>
            <a:r>
              <a:rPr sz="2800" b="0" spc="-75" dirty="0">
                <a:latin typeface="Arial"/>
                <a:cs typeface="Arial"/>
              </a:rPr>
              <a:t>στιγμή  </a:t>
            </a:r>
            <a:r>
              <a:rPr sz="2800" b="0" spc="-165" dirty="0">
                <a:latin typeface="Arial"/>
                <a:cs typeface="Arial"/>
              </a:rPr>
              <a:t>που </a:t>
            </a:r>
            <a:r>
              <a:rPr sz="2800" b="0" spc="-45" dirty="0">
                <a:latin typeface="Arial"/>
                <a:cs typeface="Arial"/>
              </a:rPr>
              <a:t>τα </a:t>
            </a:r>
            <a:r>
              <a:rPr sz="2800" b="0" spc="-165" dirty="0">
                <a:latin typeface="Arial"/>
                <a:cs typeface="Arial"/>
              </a:rPr>
              <a:t>όπλα </a:t>
            </a:r>
            <a:r>
              <a:rPr sz="2800" b="0" spc="-55" dirty="0">
                <a:latin typeface="Arial"/>
                <a:cs typeface="Arial"/>
              </a:rPr>
              <a:t>θα</a:t>
            </a:r>
            <a:r>
              <a:rPr sz="2800" b="0" spc="-229" dirty="0">
                <a:latin typeface="Arial"/>
                <a:cs typeface="Arial"/>
              </a:rPr>
              <a:t> </a:t>
            </a:r>
            <a:r>
              <a:rPr sz="2800" b="0" spc="-105" dirty="0">
                <a:latin typeface="Arial"/>
                <a:cs typeface="Arial"/>
              </a:rPr>
              <a:t>καούν</a:t>
            </a:r>
            <a:endParaRPr sz="28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sz="2800" b="0" spc="-130" dirty="0">
                <a:latin typeface="Arial"/>
                <a:cs typeface="Arial"/>
              </a:rPr>
              <a:t>στης </a:t>
            </a:r>
            <a:r>
              <a:rPr sz="2800" b="0" spc="-60" dirty="0">
                <a:latin typeface="Arial"/>
                <a:cs typeface="Arial"/>
              </a:rPr>
              <a:t>δουλειάς </a:t>
            </a:r>
            <a:r>
              <a:rPr sz="2800" b="0" spc="-70" dirty="0">
                <a:latin typeface="Arial"/>
                <a:cs typeface="Arial"/>
              </a:rPr>
              <a:t>το</a:t>
            </a:r>
            <a:r>
              <a:rPr sz="2800" b="0" spc="-300" dirty="0">
                <a:latin typeface="Arial"/>
                <a:cs typeface="Arial"/>
              </a:rPr>
              <a:t> </a:t>
            </a:r>
            <a:r>
              <a:rPr sz="2800" b="0" spc="-114" dirty="0">
                <a:latin typeface="Arial"/>
                <a:cs typeface="Arial"/>
              </a:rPr>
              <a:t>πανηγύρι  </a:t>
            </a:r>
            <a:r>
              <a:rPr sz="2800" b="0" spc="-50" dirty="0">
                <a:latin typeface="Arial"/>
                <a:cs typeface="Arial"/>
              </a:rPr>
              <a:t>όλοι </a:t>
            </a:r>
            <a:r>
              <a:rPr sz="2800" b="0" spc="-90" dirty="0">
                <a:latin typeface="Arial"/>
                <a:cs typeface="Arial"/>
              </a:rPr>
              <a:t>να</a:t>
            </a:r>
            <a:r>
              <a:rPr sz="2800" b="0" spc="-254" dirty="0">
                <a:latin typeface="Arial"/>
                <a:cs typeface="Arial"/>
              </a:rPr>
              <a:t> </a:t>
            </a:r>
            <a:r>
              <a:rPr sz="2800" b="0" spc="-90" dirty="0">
                <a:latin typeface="Arial"/>
                <a:cs typeface="Arial"/>
              </a:rPr>
              <a:t>ριχτούν.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70175" y="4400550"/>
            <a:ext cx="3180715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i="1" spc="-10" dirty="0">
                <a:solidFill>
                  <a:srgbClr val="E36C09"/>
                </a:solidFill>
                <a:latin typeface="Carlito"/>
                <a:cs typeface="Carlito"/>
              </a:rPr>
              <a:t>Ένα</a:t>
            </a:r>
            <a:r>
              <a:rPr sz="2800" i="1" dirty="0">
                <a:solidFill>
                  <a:srgbClr val="E36C09"/>
                </a:solidFill>
                <a:latin typeface="Carlito"/>
                <a:cs typeface="Carlito"/>
              </a:rPr>
              <a:t> </a:t>
            </a:r>
            <a:r>
              <a:rPr sz="2800" i="1" spc="-10" dirty="0">
                <a:solidFill>
                  <a:srgbClr val="E36C09"/>
                </a:solidFill>
                <a:latin typeface="Carlito"/>
                <a:cs typeface="Carlito"/>
              </a:rPr>
              <a:t>δυο</a:t>
            </a:r>
            <a:endParaRPr sz="28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2800" i="1" spc="-5" dirty="0">
                <a:solidFill>
                  <a:srgbClr val="E36C09"/>
                </a:solidFill>
                <a:latin typeface="Carlito"/>
                <a:cs typeface="Carlito"/>
              </a:rPr>
              <a:t>περπατούν.</a:t>
            </a:r>
            <a:endParaRPr sz="2800">
              <a:latin typeface="Carlito"/>
              <a:cs typeface="Carlito"/>
            </a:endParaRPr>
          </a:p>
          <a:p>
            <a:pPr marL="12700" marR="5080">
              <a:lnSpc>
                <a:spcPct val="100000"/>
              </a:lnSpc>
            </a:pPr>
            <a:r>
              <a:rPr sz="2800" i="1" spc="-20" dirty="0">
                <a:solidFill>
                  <a:srgbClr val="E36C09"/>
                </a:solidFill>
                <a:latin typeface="Carlito"/>
                <a:cs typeface="Carlito"/>
              </a:rPr>
              <a:t>Όλοι </a:t>
            </a:r>
            <a:r>
              <a:rPr sz="2800" i="1" spc="-10" dirty="0">
                <a:solidFill>
                  <a:srgbClr val="E36C09"/>
                </a:solidFill>
                <a:latin typeface="Carlito"/>
                <a:cs typeface="Carlito"/>
              </a:rPr>
              <a:t>τα </a:t>
            </a:r>
            <a:r>
              <a:rPr sz="2800" i="1" spc="-5" dirty="0">
                <a:solidFill>
                  <a:srgbClr val="E36C09"/>
                </a:solidFill>
                <a:latin typeface="Carlito"/>
                <a:cs typeface="Carlito"/>
              </a:rPr>
              <a:t>ποδάρια τους  </a:t>
            </a:r>
            <a:r>
              <a:rPr sz="2800" i="1" spc="-25" dirty="0">
                <a:solidFill>
                  <a:srgbClr val="E36C09"/>
                </a:solidFill>
                <a:latin typeface="Carlito"/>
                <a:cs typeface="Carlito"/>
              </a:rPr>
              <a:t>μαζί </a:t>
            </a:r>
            <a:r>
              <a:rPr sz="2800" i="1" dirty="0">
                <a:solidFill>
                  <a:srgbClr val="E36C09"/>
                </a:solidFill>
                <a:latin typeface="Carlito"/>
                <a:cs typeface="Carlito"/>
              </a:rPr>
              <a:t>στη </a:t>
            </a:r>
            <a:r>
              <a:rPr sz="2800" i="1" spc="-5" dirty="0">
                <a:solidFill>
                  <a:srgbClr val="E36C09"/>
                </a:solidFill>
                <a:latin typeface="Carlito"/>
                <a:cs typeface="Carlito"/>
              </a:rPr>
              <a:t>γη</a:t>
            </a:r>
            <a:r>
              <a:rPr sz="2800" i="1" spc="15" dirty="0">
                <a:solidFill>
                  <a:srgbClr val="E36C09"/>
                </a:solidFill>
                <a:latin typeface="Carlito"/>
                <a:cs typeface="Carlito"/>
              </a:rPr>
              <a:t> </a:t>
            </a:r>
            <a:r>
              <a:rPr sz="2800" i="1" spc="-5" dirty="0">
                <a:solidFill>
                  <a:srgbClr val="E36C09"/>
                </a:solidFill>
                <a:latin typeface="Carlito"/>
                <a:cs typeface="Carlito"/>
              </a:rPr>
              <a:t>πατούν.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86200" y="228600"/>
            <a:ext cx="1447800" cy="144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72236" y="5661152"/>
            <a:ext cx="18180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solidFill>
                  <a:srgbClr val="77923B"/>
                </a:solidFill>
                <a:latin typeface="Carlito"/>
                <a:cs typeface="Carlito"/>
              </a:rPr>
              <a:t>ΡΥΘΜΙΚΗ</a:t>
            </a:r>
            <a:r>
              <a:rPr sz="1600" b="1" spc="-35" dirty="0">
                <a:solidFill>
                  <a:srgbClr val="77923B"/>
                </a:solidFill>
                <a:latin typeface="Carlito"/>
                <a:cs typeface="Carlito"/>
              </a:rPr>
              <a:t> </a:t>
            </a:r>
            <a:r>
              <a:rPr sz="1600" b="1" spc="-10" dirty="0">
                <a:solidFill>
                  <a:srgbClr val="77923B"/>
                </a:solidFill>
                <a:latin typeface="Carlito"/>
                <a:cs typeface="Carlito"/>
              </a:rPr>
              <a:t>ΑΠΑΓΓΕΛΙΑ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7200" y="4343450"/>
            <a:ext cx="1904111" cy="12857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72200" y="1905025"/>
            <a:ext cx="2133600" cy="3470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72200" y="2362225"/>
            <a:ext cx="2133600" cy="3470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72200" y="2819425"/>
            <a:ext cx="2133600" cy="3470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29200" y="3657625"/>
            <a:ext cx="533400" cy="34706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562600" y="5791200"/>
            <a:ext cx="533400" cy="34706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038600" y="4529734"/>
            <a:ext cx="1066800" cy="34706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419600" y="4953025"/>
            <a:ext cx="1066800" cy="34706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428238" y="6427114"/>
            <a:ext cx="22847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888888"/>
                </a:solidFill>
                <a:latin typeface="Arial"/>
                <a:cs typeface="Arial"/>
              </a:rPr>
              <a:t>Εκπαιδευτικό </a:t>
            </a:r>
            <a:r>
              <a:rPr sz="1200" spc="-75" dirty="0">
                <a:solidFill>
                  <a:srgbClr val="888888"/>
                </a:solidFill>
                <a:latin typeface="Arial"/>
                <a:cs typeface="Arial"/>
              </a:rPr>
              <a:t>Υλικό </a:t>
            </a:r>
            <a:r>
              <a:rPr sz="1200" spc="-130" dirty="0">
                <a:solidFill>
                  <a:srgbClr val="888888"/>
                </a:solidFill>
                <a:latin typeface="Arial"/>
                <a:cs typeface="Arial"/>
              </a:rPr>
              <a:t>ΔΕ, </a:t>
            </a:r>
            <a:r>
              <a:rPr sz="1200" spc="-135" dirty="0">
                <a:solidFill>
                  <a:srgbClr val="888888"/>
                </a:solidFill>
                <a:latin typeface="Arial"/>
                <a:cs typeface="Arial"/>
              </a:rPr>
              <a:t>ΥΠΠΑΝ</a:t>
            </a:r>
            <a:r>
              <a:rPr sz="1200" spc="25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2020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32444" y="178487"/>
            <a:ext cx="3295178" cy="13043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98775" y="1534490"/>
            <a:ext cx="3686175" cy="215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95910">
              <a:lnSpc>
                <a:spcPct val="100000"/>
              </a:lnSpc>
              <a:spcBef>
                <a:spcPts val="95"/>
              </a:spcBef>
            </a:pPr>
            <a:r>
              <a:rPr sz="2800" b="0" spc="-85" dirty="0">
                <a:latin typeface="Arial"/>
                <a:cs typeface="Arial"/>
              </a:rPr>
              <a:t>Είναι </a:t>
            </a:r>
            <a:r>
              <a:rPr sz="2800" b="0" spc="-45" dirty="0">
                <a:latin typeface="Arial"/>
                <a:cs typeface="Arial"/>
              </a:rPr>
              <a:t>όλοι </a:t>
            </a:r>
            <a:r>
              <a:rPr sz="2800" b="0" spc="-90" dirty="0">
                <a:latin typeface="Arial"/>
                <a:cs typeface="Arial"/>
              </a:rPr>
              <a:t>τους </a:t>
            </a:r>
            <a:r>
              <a:rPr sz="2800" b="0" spc="-55" dirty="0">
                <a:latin typeface="Arial"/>
                <a:cs typeface="Arial"/>
              </a:rPr>
              <a:t>παιδιά  </a:t>
            </a:r>
            <a:r>
              <a:rPr sz="2800" b="0" spc="-100" dirty="0">
                <a:latin typeface="Arial"/>
                <a:cs typeface="Arial"/>
              </a:rPr>
              <a:t>της </a:t>
            </a:r>
            <a:r>
              <a:rPr sz="2800" b="0" spc="-110" dirty="0">
                <a:latin typeface="Arial"/>
                <a:cs typeface="Arial"/>
              </a:rPr>
              <a:t>πατρίδας</a:t>
            </a:r>
            <a:r>
              <a:rPr sz="2800" b="0" spc="-220" dirty="0">
                <a:latin typeface="Arial"/>
                <a:cs typeface="Arial"/>
              </a:rPr>
              <a:t> </a:t>
            </a:r>
            <a:r>
              <a:rPr sz="2800" b="0" spc="-55" dirty="0">
                <a:latin typeface="Arial"/>
                <a:cs typeface="Arial"/>
              </a:rPr>
              <a:t>διαλεχτά.</a:t>
            </a:r>
            <a:endParaRPr sz="2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800" b="0" spc="-130" dirty="0">
                <a:latin typeface="Arial"/>
                <a:cs typeface="Arial"/>
              </a:rPr>
              <a:t>Άντρες </a:t>
            </a:r>
            <a:r>
              <a:rPr sz="2800" b="0" spc="-105" dirty="0">
                <a:latin typeface="Arial"/>
                <a:cs typeface="Arial"/>
              </a:rPr>
              <a:t>στη </a:t>
            </a:r>
            <a:r>
              <a:rPr sz="2800" b="0" spc="-225" dirty="0">
                <a:latin typeface="Arial"/>
                <a:cs typeface="Arial"/>
              </a:rPr>
              <a:t>ζωή </a:t>
            </a:r>
            <a:r>
              <a:rPr sz="2800" b="0" spc="-55" dirty="0">
                <a:latin typeface="Arial"/>
                <a:cs typeface="Arial"/>
              </a:rPr>
              <a:t>θα</a:t>
            </a:r>
            <a:r>
              <a:rPr sz="2800" b="0" spc="-160" dirty="0">
                <a:latin typeface="Arial"/>
                <a:cs typeface="Arial"/>
              </a:rPr>
              <a:t> </a:t>
            </a:r>
            <a:r>
              <a:rPr sz="2800" b="0" spc="-110" dirty="0">
                <a:latin typeface="Arial"/>
                <a:cs typeface="Arial"/>
              </a:rPr>
              <a:t>βγουν  </a:t>
            </a:r>
            <a:r>
              <a:rPr sz="2800" b="0" spc="-100" dirty="0">
                <a:latin typeface="Arial"/>
                <a:cs typeface="Arial"/>
              </a:rPr>
              <a:t>της </a:t>
            </a:r>
            <a:r>
              <a:rPr sz="2800" b="0" spc="-75" dirty="0">
                <a:latin typeface="Arial"/>
                <a:cs typeface="Arial"/>
              </a:rPr>
              <a:t>ειρήνης </a:t>
            </a:r>
            <a:r>
              <a:rPr sz="2800" b="0" spc="-80" dirty="0">
                <a:latin typeface="Arial"/>
                <a:cs typeface="Arial"/>
              </a:rPr>
              <a:t>στρατιώτες  </a:t>
            </a:r>
            <a:r>
              <a:rPr sz="2800" b="0" spc="-50" dirty="0">
                <a:latin typeface="Arial"/>
                <a:cs typeface="Arial"/>
              </a:rPr>
              <a:t>όλοι </a:t>
            </a:r>
            <a:r>
              <a:rPr sz="2800" b="0" spc="-90" dirty="0">
                <a:latin typeface="Arial"/>
                <a:cs typeface="Arial"/>
              </a:rPr>
              <a:t>να</a:t>
            </a:r>
            <a:r>
              <a:rPr sz="2800" b="0" spc="-254" dirty="0">
                <a:latin typeface="Arial"/>
                <a:cs typeface="Arial"/>
              </a:rPr>
              <a:t> </a:t>
            </a:r>
            <a:r>
              <a:rPr sz="2800" b="0" spc="-90" dirty="0">
                <a:latin typeface="Arial"/>
                <a:cs typeface="Arial"/>
              </a:rPr>
              <a:t>γενούν.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98775" y="4095445"/>
            <a:ext cx="3178810" cy="17329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i="1" spc="-5" dirty="0">
                <a:solidFill>
                  <a:srgbClr val="E36C09"/>
                </a:solidFill>
                <a:latin typeface="Carlito"/>
                <a:cs typeface="Carlito"/>
              </a:rPr>
              <a:t>Ένα</a:t>
            </a:r>
            <a:r>
              <a:rPr sz="2800" i="1" spc="-10" dirty="0">
                <a:solidFill>
                  <a:srgbClr val="E36C09"/>
                </a:solidFill>
                <a:latin typeface="Carlito"/>
                <a:cs typeface="Carlito"/>
              </a:rPr>
              <a:t> δυο</a:t>
            </a:r>
            <a:endParaRPr sz="28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2800" i="1" spc="-5" dirty="0">
                <a:solidFill>
                  <a:srgbClr val="E36C09"/>
                </a:solidFill>
                <a:latin typeface="Carlito"/>
                <a:cs typeface="Carlito"/>
              </a:rPr>
              <a:t>περπατούν.</a:t>
            </a:r>
            <a:endParaRPr sz="2800">
              <a:latin typeface="Carlito"/>
              <a:cs typeface="Carlito"/>
            </a:endParaRPr>
          </a:p>
          <a:p>
            <a:pPr marL="12700" marR="5080">
              <a:lnSpc>
                <a:spcPct val="100000"/>
              </a:lnSpc>
            </a:pPr>
            <a:r>
              <a:rPr sz="2800" i="1" spc="-20" dirty="0">
                <a:solidFill>
                  <a:srgbClr val="E36C09"/>
                </a:solidFill>
                <a:latin typeface="Carlito"/>
                <a:cs typeface="Carlito"/>
              </a:rPr>
              <a:t>Όλοι </a:t>
            </a:r>
            <a:r>
              <a:rPr sz="2800" i="1" spc="-10" dirty="0">
                <a:solidFill>
                  <a:srgbClr val="E36C09"/>
                </a:solidFill>
                <a:latin typeface="Carlito"/>
                <a:cs typeface="Carlito"/>
              </a:rPr>
              <a:t>τα </a:t>
            </a:r>
            <a:r>
              <a:rPr sz="2800" i="1" spc="-5" dirty="0">
                <a:solidFill>
                  <a:srgbClr val="E36C09"/>
                </a:solidFill>
                <a:latin typeface="Carlito"/>
                <a:cs typeface="Carlito"/>
              </a:rPr>
              <a:t>ποδάρια </a:t>
            </a:r>
            <a:r>
              <a:rPr sz="2800" i="1" spc="-10" dirty="0">
                <a:solidFill>
                  <a:srgbClr val="E36C09"/>
                </a:solidFill>
                <a:latin typeface="Carlito"/>
                <a:cs typeface="Carlito"/>
              </a:rPr>
              <a:t>τους  </a:t>
            </a:r>
            <a:r>
              <a:rPr sz="2800" i="1" spc="-25" dirty="0">
                <a:solidFill>
                  <a:srgbClr val="E36C09"/>
                </a:solidFill>
                <a:latin typeface="Carlito"/>
                <a:cs typeface="Carlito"/>
              </a:rPr>
              <a:t>μαζί </a:t>
            </a:r>
            <a:r>
              <a:rPr sz="2800" i="1" spc="5" dirty="0">
                <a:solidFill>
                  <a:srgbClr val="E36C09"/>
                </a:solidFill>
                <a:latin typeface="Carlito"/>
                <a:cs typeface="Carlito"/>
              </a:rPr>
              <a:t>στη </a:t>
            </a:r>
            <a:r>
              <a:rPr sz="2800" i="1" spc="-5" dirty="0">
                <a:solidFill>
                  <a:srgbClr val="E36C09"/>
                </a:solidFill>
                <a:latin typeface="Carlito"/>
                <a:cs typeface="Carlito"/>
              </a:rPr>
              <a:t>γη</a:t>
            </a:r>
            <a:r>
              <a:rPr sz="2800" i="1" dirty="0">
                <a:solidFill>
                  <a:srgbClr val="E36C09"/>
                </a:solidFill>
                <a:latin typeface="Carlito"/>
                <a:cs typeface="Carlito"/>
              </a:rPr>
              <a:t> </a:t>
            </a:r>
            <a:r>
              <a:rPr sz="2800" i="1" spc="-5" dirty="0">
                <a:solidFill>
                  <a:srgbClr val="E36C09"/>
                </a:solidFill>
                <a:latin typeface="Carlito"/>
                <a:cs typeface="Carlito"/>
              </a:rPr>
              <a:t>πατούν.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6919" y="5356097"/>
            <a:ext cx="18180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solidFill>
                  <a:srgbClr val="77923B"/>
                </a:solidFill>
                <a:latin typeface="Carlito"/>
                <a:cs typeface="Carlito"/>
              </a:rPr>
              <a:t>ΡΥΘΜΙΚΗ</a:t>
            </a:r>
            <a:r>
              <a:rPr sz="1600" b="1" spc="-35" dirty="0">
                <a:solidFill>
                  <a:srgbClr val="77923B"/>
                </a:solidFill>
                <a:latin typeface="Carlito"/>
                <a:cs typeface="Carlito"/>
              </a:rPr>
              <a:t> </a:t>
            </a:r>
            <a:r>
              <a:rPr sz="1600" b="1" spc="-10" dirty="0">
                <a:solidFill>
                  <a:srgbClr val="77923B"/>
                </a:solidFill>
                <a:latin typeface="Carlito"/>
                <a:cs typeface="Carlito"/>
              </a:rPr>
              <a:t>ΑΠΑΓΓΕΛΙΑ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41718" y="4038600"/>
            <a:ext cx="1904111" cy="12857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48400" y="1634134"/>
            <a:ext cx="2133600" cy="3470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248400" y="2091334"/>
            <a:ext cx="2133600" cy="3470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05600" y="2548534"/>
            <a:ext cx="2133600" cy="3470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181600" y="3352825"/>
            <a:ext cx="533400" cy="34706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91200" y="5410200"/>
            <a:ext cx="533400" cy="34706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191000" y="4191025"/>
            <a:ext cx="1066800" cy="34706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24400" y="4648225"/>
            <a:ext cx="1066800" cy="34706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428238" y="6427114"/>
            <a:ext cx="22847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888888"/>
                </a:solidFill>
                <a:latin typeface="Arial"/>
                <a:cs typeface="Arial"/>
              </a:rPr>
              <a:t>Εκπαιδευτικό </a:t>
            </a:r>
            <a:r>
              <a:rPr sz="1200" spc="-75" dirty="0">
                <a:solidFill>
                  <a:srgbClr val="888888"/>
                </a:solidFill>
                <a:latin typeface="Arial"/>
                <a:cs typeface="Arial"/>
              </a:rPr>
              <a:t>Υλικό </a:t>
            </a:r>
            <a:r>
              <a:rPr sz="1200" spc="-130" dirty="0">
                <a:solidFill>
                  <a:srgbClr val="888888"/>
                </a:solidFill>
                <a:latin typeface="Arial"/>
                <a:cs typeface="Arial"/>
              </a:rPr>
              <a:t>ΔΕ, </a:t>
            </a:r>
            <a:r>
              <a:rPr sz="1200" spc="-135" dirty="0">
                <a:solidFill>
                  <a:srgbClr val="888888"/>
                </a:solidFill>
                <a:latin typeface="Arial"/>
                <a:cs typeface="Arial"/>
              </a:rPr>
              <a:t>ΥΠΠΑΝ</a:t>
            </a:r>
            <a:r>
              <a:rPr sz="1200" spc="25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2020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7244" y="1401521"/>
            <a:ext cx="6065520" cy="14903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0" dirty="0"/>
              <a:t>Οδηγία</a:t>
            </a:r>
            <a:r>
              <a:rPr sz="3200" spc="-50" dirty="0"/>
              <a:t> </a:t>
            </a:r>
            <a:r>
              <a:rPr sz="3200" dirty="0"/>
              <a:t>2:</a:t>
            </a:r>
            <a:endParaRPr sz="3200"/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3200" b="0" spc="-114" dirty="0">
                <a:latin typeface="Arial"/>
                <a:cs typeface="Arial"/>
              </a:rPr>
              <a:t>*Τώρα </a:t>
            </a:r>
            <a:r>
              <a:rPr sz="3200" b="0" spc="-25" dirty="0">
                <a:latin typeface="Arial"/>
                <a:cs typeface="Arial"/>
              </a:rPr>
              <a:t>φτιάξε </a:t>
            </a:r>
            <a:r>
              <a:rPr sz="3200" b="0" spc="-75" dirty="0">
                <a:latin typeface="Arial"/>
                <a:cs typeface="Arial"/>
              </a:rPr>
              <a:t>το δικό </a:t>
            </a:r>
            <a:r>
              <a:rPr sz="3200" b="0" spc="-130" dirty="0">
                <a:latin typeface="Arial"/>
                <a:cs typeface="Arial"/>
              </a:rPr>
              <a:t>σου τύμπανο  </a:t>
            </a:r>
            <a:r>
              <a:rPr sz="3200" b="0" spc="-155" dirty="0">
                <a:latin typeface="Arial"/>
                <a:cs typeface="Arial"/>
              </a:rPr>
              <a:t>παρέλασης. </a:t>
            </a:r>
            <a:r>
              <a:rPr sz="3200" b="0" spc="-204" dirty="0">
                <a:latin typeface="Arial"/>
                <a:cs typeface="Arial"/>
              </a:rPr>
              <a:t>Θα </a:t>
            </a:r>
            <a:r>
              <a:rPr sz="3200" b="0" spc="-70" dirty="0">
                <a:latin typeface="Arial"/>
                <a:cs typeface="Arial"/>
              </a:rPr>
              <a:t>χρειαστείς </a:t>
            </a:r>
            <a:r>
              <a:rPr sz="3200" b="0" spc="-55" dirty="0">
                <a:latin typeface="Arial"/>
                <a:cs typeface="Arial"/>
              </a:rPr>
              <a:t>ένα</a:t>
            </a:r>
            <a:r>
              <a:rPr sz="3200" b="0" spc="-355" dirty="0">
                <a:latin typeface="Arial"/>
                <a:cs typeface="Arial"/>
              </a:rPr>
              <a:t> </a:t>
            </a:r>
            <a:r>
              <a:rPr sz="3200" b="0" spc="-50" dirty="0">
                <a:latin typeface="Arial"/>
                <a:cs typeface="Arial"/>
              </a:rPr>
              <a:t>κουτί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7244" y="2865196"/>
            <a:ext cx="7486015" cy="2465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609600" algn="just">
              <a:lnSpc>
                <a:spcPct val="100000"/>
              </a:lnSpc>
              <a:spcBef>
                <a:spcPts val="105"/>
              </a:spcBef>
            </a:pPr>
            <a:r>
              <a:rPr sz="3200" spc="-170" dirty="0">
                <a:latin typeface="Arial"/>
                <a:cs typeface="Arial"/>
              </a:rPr>
              <a:t>παπουτσιών </a:t>
            </a:r>
            <a:r>
              <a:rPr sz="3200" spc="-60" dirty="0">
                <a:latin typeface="Arial"/>
                <a:cs typeface="Arial"/>
              </a:rPr>
              <a:t>ή </a:t>
            </a:r>
            <a:r>
              <a:rPr sz="3200" spc="-55" dirty="0">
                <a:latin typeface="Arial"/>
                <a:cs typeface="Arial"/>
              </a:rPr>
              <a:t>ένα </a:t>
            </a:r>
            <a:r>
              <a:rPr sz="3200" spc="-65" dirty="0">
                <a:latin typeface="Arial"/>
                <a:cs typeface="Arial"/>
              </a:rPr>
              <a:t>μεταλλικό </a:t>
            </a:r>
            <a:r>
              <a:rPr sz="3200" spc="-50" dirty="0">
                <a:latin typeface="Arial"/>
                <a:cs typeface="Arial"/>
              </a:rPr>
              <a:t>κουτί </a:t>
            </a:r>
            <a:r>
              <a:rPr sz="3200" spc="-60" dirty="0">
                <a:latin typeface="Arial"/>
                <a:cs typeface="Arial"/>
              </a:rPr>
              <a:t>ή</a:t>
            </a:r>
            <a:r>
              <a:rPr sz="3200" spc="-650" dirty="0">
                <a:latin typeface="Arial"/>
                <a:cs typeface="Arial"/>
              </a:rPr>
              <a:t> </a:t>
            </a:r>
            <a:r>
              <a:rPr sz="3200" spc="-40" dirty="0">
                <a:latin typeface="Arial"/>
                <a:cs typeface="Arial"/>
              </a:rPr>
              <a:t>κάτι  </a:t>
            </a:r>
            <a:r>
              <a:rPr sz="3200" spc="-114" dirty="0">
                <a:latin typeface="Arial"/>
                <a:cs typeface="Arial"/>
              </a:rPr>
              <a:t>παρόμοιο.</a:t>
            </a:r>
            <a:endParaRPr sz="32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sz="3200" spc="-204" dirty="0">
                <a:latin typeface="Arial"/>
                <a:cs typeface="Arial"/>
              </a:rPr>
              <a:t>Θα </a:t>
            </a:r>
            <a:r>
              <a:rPr sz="3200" spc="-70" dirty="0">
                <a:latin typeface="Arial"/>
                <a:cs typeface="Arial"/>
              </a:rPr>
              <a:t>χρειαστείς </a:t>
            </a:r>
            <a:r>
              <a:rPr sz="3200" spc="-135" dirty="0">
                <a:latin typeface="Arial"/>
                <a:cs typeface="Arial"/>
              </a:rPr>
              <a:t>επίσης </a:t>
            </a:r>
            <a:r>
              <a:rPr sz="3200" spc="-75" dirty="0">
                <a:latin typeface="Arial"/>
                <a:cs typeface="Arial"/>
              </a:rPr>
              <a:t>δύο </a:t>
            </a:r>
            <a:r>
              <a:rPr sz="3200" spc="-110" dirty="0">
                <a:latin typeface="Arial"/>
                <a:cs typeface="Arial"/>
              </a:rPr>
              <a:t>άξυστα </a:t>
            </a:r>
            <a:r>
              <a:rPr sz="3200" spc="-60" dirty="0">
                <a:latin typeface="Arial"/>
                <a:cs typeface="Arial"/>
              </a:rPr>
              <a:t>μολύβια ή  </a:t>
            </a:r>
            <a:r>
              <a:rPr sz="3200" spc="-75" dirty="0">
                <a:latin typeface="Arial"/>
                <a:cs typeface="Arial"/>
              </a:rPr>
              <a:t>δύο</a:t>
            </a:r>
            <a:r>
              <a:rPr sz="3200" spc="-200" dirty="0">
                <a:latin typeface="Arial"/>
                <a:cs typeface="Arial"/>
              </a:rPr>
              <a:t> </a:t>
            </a:r>
            <a:r>
              <a:rPr sz="3200" spc="-110" dirty="0">
                <a:latin typeface="Arial"/>
                <a:cs typeface="Arial"/>
              </a:rPr>
              <a:t>ξύλινες</a:t>
            </a:r>
            <a:r>
              <a:rPr sz="3200" spc="-185" dirty="0">
                <a:latin typeface="Arial"/>
                <a:cs typeface="Arial"/>
              </a:rPr>
              <a:t> </a:t>
            </a:r>
            <a:r>
              <a:rPr sz="3200" spc="-95" dirty="0">
                <a:latin typeface="Arial"/>
                <a:cs typeface="Arial"/>
              </a:rPr>
              <a:t>κουτάλες</a:t>
            </a:r>
            <a:r>
              <a:rPr sz="3200" spc="-175" dirty="0">
                <a:latin typeface="Arial"/>
                <a:cs typeface="Arial"/>
              </a:rPr>
              <a:t> </a:t>
            </a:r>
            <a:r>
              <a:rPr sz="3200" spc="-60" dirty="0">
                <a:latin typeface="Arial"/>
                <a:cs typeface="Arial"/>
              </a:rPr>
              <a:t>ή</a:t>
            </a:r>
            <a:r>
              <a:rPr sz="3200" spc="-190" dirty="0">
                <a:latin typeface="Arial"/>
                <a:cs typeface="Arial"/>
              </a:rPr>
              <a:t> </a:t>
            </a:r>
            <a:r>
              <a:rPr sz="3200" spc="-40" dirty="0">
                <a:latin typeface="Arial"/>
                <a:cs typeface="Arial"/>
              </a:rPr>
              <a:t>κάτι</a:t>
            </a:r>
            <a:r>
              <a:rPr sz="3200" spc="-185" dirty="0">
                <a:latin typeface="Arial"/>
                <a:cs typeface="Arial"/>
              </a:rPr>
              <a:t> </a:t>
            </a:r>
            <a:r>
              <a:rPr sz="3200" spc="-114" dirty="0">
                <a:latin typeface="Arial"/>
                <a:cs typeface="Arial"/>
              </a:rPr>
              <a:t>παρόμοιο</a:t>
            </a:r>
            <a:r>
              <a:rPr sz="3200" spc="-190" dirty="0">
                <a:latin typeface="Arial"/>
                <a:cs typeface="Arial"/>
              </a:rPr>
              <a:t> </a:t>
            </a:r>
            <a:r>
              <a:rPr sz="3200" spc="-15" dirty="0">
                <a:latin typeface="Arial"/>
                <a:cs typeface="Arial"/>
              </a:rPr>
              <a:t>για</a:t>
            </a:r>
            <a:r>
              <a:rPr sz="3200" spc="-190" dirty="0">
                <a:latin typeface="Arial"/>
                <a:cs typeface="Arial"/>
              </a:rPr>
              <a:t> </a:t>
            </a:r>
            <a:r>
              <a:rPr sz="3200" spc="-100" dirty="0">
                <a:latin typeface="Arial"/>
                <a:cs typeface="Arial"/>
              </a:rPr>
              <a:t>να  </a:t>
            </a:r>
            <a:r>
              <a:rPr sz="3200" spc="-40" dirty="0">
                <a:latin typeface="Arial"/>
                <a:cs typeface="Arial"/>
              </a:rPr>
              <a:t>τα </a:t>
            </a:r>
            <a:r>
              <a:rPr sz="3200" spc="-110" dirty="0">
                <a:latin typeface="Arial"/>
                <a:cs typeface="Arial"/>
              </a:rPr>
              <a:t>χρησιμοποιήσεις </a:t>
            </a:r>
            <a:r>
              <a:rPr sz="3200" spc="-160" dirty="0">
                <a:latin typeface="Arial"/>
                <a:cs typeface="Arial"/>
              </a:rPr>
              <a:t>σαν</a:t>
            </a:r>
            <a:r>
              <a:rPr sz="3200" spc="-409" dirty="0">
                <a:latin typeface="Arial"/>
                <a:cs typeface="Arial"/>
              </a:rPr>
              <a:t> </a:t>
            </a:r>
            <a:r>
              <a:rPr sz="3200" spc="-110" dirty="0">
                <a:latin typeface="Arial"/>
                <a:cs typeface="Arial"/>
              </a:rPr>
              <a:t>επικρουστήρες.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785102" y="841502"/>
            <a:ext cx="1710308" cy="13745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428238" y="5938215"/>
            <a:ext cx="22847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888888"/>
                </a:solidFill>
                <a:latin typeface="Arial"/>
                <a:cs typeface="Arial"/>
              </a:rPr>
              <a:t>Εκπαιδευτικό </a:t>
            </a:r>
            <a:r>
              <a:rPr sz="1200" spc="-75" dirty="0">
                <a:solidFill>
                  <a:srgbClr val="888888"/>
                </a:solidFill>
                <a:latin typeface="Arial"/>
                <a:cs typeface="Arial"/>
              </a:rPr>
              <a:t>Υλικό </a:t>
            </a:r>
            <a:r>
              <a:rPr sz="1200" spc="-130" dirty="0">
                <a:solidFill>
                  <a:srgbClr val="888888"/>
                </a:solidFill>
                <a:latin typeface="Arial"/>
                <a:cs typeface="Arial"/>
              </a:rPr>
              <a:t>ΔΕ, </a:t>
            </a:r>
            <a:r>
              <a:rPr sz="1200" spc="-135" dirty="0">
                <a:solidFill>
                  <a:srgbClr val="888888"/>
                </a:solidFill>
                <a:latin typeface="Arial"/>
                <a:cs typeface="Arial"/>
              </a:rPr>
              <a:t>ΥΠΠΑΝ</a:t>
            </a:r>
            <a:r>
              <a:rPr sz="1200" spc="25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2020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94262" y="5267742"/>
            <a:ext cx="1622337" cy="15810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685734" y="4803876"/>
            <a:ext cx="1590985" cy="13745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457200" y="4823458"/>
            <a:ext cx="1981200" cy="1958339"/>
            <a:chOff x="457200" y="4823458"/>
            <a:chExt cx="1981200" cy="1958339"/>
          </a:xfrm>
        </p:grpSpPr>
        <p:sp>
          <p:nvSpPr>
            <p:cNvPr id="5" name="object 5"/>
            <p:cNvSpPr/>
            <p:nvPr/>
          </p:nvSpPr>
          <p:spPr>
            <a:xfrm>
              <a:off x="457200" y="4823458"/>
              <a:ext cx="1981200" cy="195833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39036" y="5038216"/>
              <a:ext cx="748665" cy="537210"/>
            </a:xfrm>
            <a:custGeom>
              <a:avLst/>
              <a:gdLst/>
              <a:ahLst/>
              <a:cxnLst/>
              <a:rect l="l" t="t" r="r" b="b"/>
              <a:pathLst>
                <a:path w="748664" h="537210">
                  <a:moveTo>
                    <a:pt x="374014" y="0"/>
                  </a:moveTo>
                  <a:lnTo>
                    <a:pt x="318759" y="2912"/>
                  </a:lnTo>
                  <a:lnTo>
                    <a:pt x="266016" y="11373"/>
                  </a:lnTo>
                  <a:lnTo>
                    <a:pt x="216366" y="24966"/>
                  </a:lnTo>
                  <a:lnTo>
                    <a:pt x="170386" y="43276"/>
                  </a:lnTo>
                  <a:lnTo>
                    <a:pt x="128658" y="65887"/>
                  </a:lnTo>
                  <a:lnTo>
                    <a:pt x="91760" y="92384"/>
                  </a:lnTo>
                  <a:lnTo>
                    <a:pt x="60271" y="122351"/>
                  </a:lnTo>
                  <a:lnTo>
                    <a:pt x="34771" y="155372"/>
                  </a:lnTo>
                  <a:lnTo>
                    <a:pt x="15840" y="191032"/>
                  </a:lnTo>
                  <a:lnTo>
                    <a:pt x="4056" y="228914"/>
                  </a:lnTo>
                  <a:lnTo>
                    <a:pt x="0" y="268604"/>
                  </a:lnTo>
                  <a:lnTo>
                    <a:pt x="4056" y="308295"/>
                  </a:lnTo>
                  <a:lnTo>
                    <a:pt x="15840" y="346177"/>
                  </a:lnTo>
                  <a:lnTo>
                    <a:pt x="34771" y="381837"/>
                  </a:lnTo>
                  <a:lnTo>
                    <a:pt x="60271" y="414858"/>
                  </a:lnTo>
                  <a:lnTo>
                    <a:pt x="91760" y="444825"/>
                  </a:lnTo>
                  <a:lnTo>
                    <a:pt x="128658" y="471322"/>
                  </a:lnTo>
                  <a:lnTo>
                    <a:pt x="170386" y="493933"/>
                  </a:lnTo>
                  <a:lnTo>
                    <a:pt x="216366" y="512243"/>
                  </a:lnTo>
                  <a:lnTo>
                    <a:pt x="266016" y="525836"/>
                  </a:lnTo>
                  <a:lnTo>
                    <a:pt x="318759" y="534297"/>
                  </a:lnTo>
                  <a:lnTo>
                    <a:pt x="374014" y="537209"/>
                  </a:lnTo>
                  <a:lnTo>
                    <a:pt x="429302" y="534297"/>
                  </a:lnTo>
                  <a:lnTo>
                    <a:pt x="482070" y="525836"/>
                  </a:lnTo>
                  <a:lnTo>
                    <a:pt x="531742" y="512243"/>
                  </a:lnTo>
                  <a:lnTo>
                    <a:pt x="577737" y="493933"/>
                  </a:lnTo>
                  <a:lnTo>
                    <a:pt x="619478" y="471322"/>
                  </a:lnTo>
                  <a:lnTo>
                    <a:pt x="656384" y="444825"/>
                  </a:lnTo>
                  <a:lnTo>
                    <a:pt x="687879" y="414858"/>
                  </a:lnTo>
                  <a:lnTo>
                    <a:pt x="713382" y="381837"/>
                  </a:lnTo>
                  <a:lnTo>
                    <a:pt x="732315" y="346177"/>
                  </a:lnTo>
                  <a:lnTo>
                    <a:pt x="744100" y="308295"/>
                  </a:lnTo>
                  <a:lnTo>
                    <a:pt x="748157" y="268604"/>
                  </a:lnTo>
                  <a:lnTo>
                    <a:pt x="744100" y="228914"/>
                  </a:lnTo>
                  <a:lnTo>
                    <a:pt x="732315" y="191032"/>
                  </a:lnTo>
                  <a:lnTo>
                    <a:pt x="713382" y="155372"/>
                  </a:lnTo>
                  <a:lnTo>
                    <a:pt x="687879" y="122351"/>
                  </a:lnTo>
                  <a:lnTo>
                    <a:pt x="656384" y="92384"/>
                  </a:lnTo>
                  <a:lnTo>
                    <a:pt x="619478" y="65887"/>
                  </a:lnTo>
                  <a:lnTo>
                    <a:pt x="577737" y="43276"/>
                  </a:lnTo>
                  <a:lnTo>
                    <a:pt x="531742" y="24966"/>
                  </a:lnTo>
                  <a:lnTo>
                    <a:pt x="482070" y="11373"/>
                  </a:lnTo>
                  <a:lnTo>
                    <a:pt x="429302" y="2912"/>
                  </a:lnTo>
                  <a:lnTo>
                    <a:pt x="374014" y="0"/>
                  </a:lnTo>
                  <a:close/>
                </a:path>
              </a:pathLst>
            </a:custGeom>
            <a:solidFill>
              <a:srgbClr val="EFF5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901314" y="4736071"/>
            <a:ext cx="3194685" cy="369570"/>
          </a:xfrm>
          <a:prstGeom prst="rect">
            <a:avLst/>
          </a:prstGeom>
          <a:ln w="25400">
            <a:solidFill>
              <a:srgbClr val="F79546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50"/>
              </a:spcBef>
            </a:pPr>
            <a:r>
              <a:rPr sz="1800" b="1" dirty="0">
                <a:solidFill>
                  <a:srgbClr val="375F92"/>
                </a:solidFill>
                <a:latin typeface="Carlito"/>
                <a:cs typeface="Carlito"/>
              </a:rPr>
              <a:t>Διάφορα τύμπανα</a:t>
            </a:r>
            <a:r>
              <a:rPr sz="1800" b="1" spc="-80" dirty="0">
                <a:solidFill>
                  <a:srgbClr val="375F92"/>
                </a:solidFill>
                <a:latin typeface="Carlito"/>
                <a:cs typeface="Carlito"/>
              </a:rPr>
              <a:t> </a:t>
            </a:r>
            <a:r>
              <a:rPr sz="1800" b="1" spc="-10" dirty="0">
                <a:solidFill>
                  <a:srgbClr val="375F92"/>
                </a:solidFill>
                <a:latin typeface="Carlito"/>
                <a:cs typeface="Carlito"/>
              </a:rPr>
              <a:t>παρέλασης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835198" y="386075"/>
            <a:ext cx="7367270" cy="816610"/>
            <a:chOff x="835198" y="386075"/>
            <a:chExt cx="7367270" cy="816610"/>
          </a:xfrm>
        </p:grpSpPr>
        <p:sp>
          <p:nvSpPr>
            <p:cNvPr id="9" name="object 9"/>
            <p:cNvSpPr/>
            <p:nvPr/>
          </p:nvSpPr>
          <p:spPr>
            <a:xfrm>
              <a:off x="835198" y="386075"/>
              <a:ext cx="7366910" cy="35296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60119" y="620268"/>
              <a:ext cx="7101840" cy="5821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802030" y="272923"/>
            <a:ext cx="738759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79730" marR="5080" indent="-367665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375F92"/>
                </a:solidFill>
              </a:rPr>
              <a:t>Με </a:t>
            </a:r>
            <a:r>
              <a:rPr sz="2800" spc="-20" dirty="0">
                <a:solidFill>
                  <a:srgbClr val="375F92"/>
                </a:solidFill>
              </a:rPr>
              <a:t>το </a:t>
            </a:r>
            <a:r>
              <a:rPr sz="2800" spc="-10" dirty="0">
                <a:solidFill>
                  <a:srgbClr val="375F92"/>
                </a:solidFill>
              </a:rPr>
              <a:t>τύμπανο σου σκέψου </a:t>
            </a:r>
            <a:r>
              <a:rPr sz="2800" spc="-30" dirty="0">
                <a:solidFill>
                  <a:srgbClr val="375F92"/>
                </a:solidFill>
              </a:rPr>
              <a:t>και </a:t>
            </a:r>
            <a:r>
              <a:rPr sz="2800" spc="-10" dirty="0">
                <a:solidFill>
                  <a:srgbClr val="375F92"/>
                </a:solidFill>
              </a:rPr>
              <a:t>παίξε </a:t>
            </a:r>
            <a:r>
              <a:rPr sz="2800" spc="-5" dirty="0">
                <a:solidFill>
                  <a:srgbClr val="375F92"/>
                </a:solidFill>
              </a:rPr>
              <a:t>διάφορους  ρυθμούς </a:t>
            </a:r>
            <a:r>
              <a:rPr sz="2800" spc="-10" dirty="0">
                <a:solidFill>
                  <a:srgbClr val="375F92"/>
                </a:solidFill>
              </a:rPr>
              <a:t>που </a:t>
            </a:r>
            <a:r>
              <a:rPr sz="2800" spc="-5" dirty="0">
                <a:solidFill>
                  <a:srgbClr val="375F92"/>
                </a:solidFill>
              </a:rPr>
              <a:t>θα </a:t>
            </a:r>
            <a:r>
              <a:rPr sz="2800" spc="-15" dirty="0">
                <a:solidFill>
                  <a:srgbClr val="375F92"/>
                </a:solidFill>
              </a:rPr>
              <a:t>ταίριαζαν </a:t>
            </a:r>
            <a:r>
              <a:rPr sz="2800" spc="-5" dirty="0">
                <a:solidFill>
                  <a:srgbClr val="375F92"/>
                </a:solidFill>
              </a:rPr>
              <a:t>σε </a:t>
            </a:r>
            <a:r>
              <a:rPr sz="2800" spc="-10" dirty="0">
                <a:solidFill>
                  <a:srgbClr val="375F92"/>
                </a:solidFill>
              </a:rPr>
              <a:t>μια</a:t>
            </a:r>
            <a:r>
              <a:rPr sz="2800" spc="20" dirty="0">
                <a:solidFill>
                  <a:srgbClr val="375F92"/>
                </a:solidFill>
              </a:rPr>
              <a:t> </a:t>
            </a:r>
            <a:r>
              <a:rPr sz="2800" spc="-15" dirty="0">
                <a:solidFill>
                  <a:srgbClr val="375F92"/>
                </a:solidFill>
              </a:rPr>
              <a:t>παρέλαση</a:t>
            </a:r>
            <a:endParaRPr sz="2800"/>
          </a:p>
        </p:txBody>
      </p:sp>
      <p:grpSp>
        <p:nvGrpSpPr>
          <p:cNvPr id="12" name="object 12"/>
          <p:cNvGrpSpPr/>
          <p:nvPr/>
        </p:nvGrpSpPr>
        <p:grpSpPr>
          <a:xfrm>
            <a:off x="304800" y="1904974"/>
            <a:ext cx="7154545" cy="2339975"/>
            <a:chOff x="304800" y="1904974"/>
            <a:chExt cx="7154545" cy="2339975"/>
          </a:xfrm>
        </p:grpSpPr>
        <p:sp>
          <p:nvSpPr>
            <p:cNvPr id="13" name="object 13"/>
            <p:cNvSpPr/>
            <p:nvPr/>
          </p:nvSpPr>
          <p:spPr>
            <a:xfrm>
              <a:off x="1841288" y="2137758"/>
              <a:ext cx="1003257" cy="136401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04800" y="1904974"/>
              <a:ext cx="2119895" cy="77097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724400" y="2057400"/>
              <a:ext cx="2098675" cy="190500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114850" y="2286025"/>
              <a:ext cx="1774697" cy="195831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791167" y="2285974"/>
              <a:ext cx="1667797" cy="136133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362200" y="2016315"/>
              <a:ext cx="1970504" cy="126028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6171946" y="6563664"/>
            <a:ext cx="22847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888888"/>
                </a:solidFill>
                <a:latin typeface="Arial"/>
                <a:cs typeface="Arial"/>
              </a:rPr>
              <a:t>Εκπαιδευτικό </a:t>
            </a:r>
            <a:r>
              <a:rPr sz="1200" spc="-75" dirty="0">
                <a:solidFill>
                  <a:srgbClr val="888888"/>
                </a:solidFill>
                <a:latin typeface="Arial"/>
                <a:cs typeface="Arial"/>
              </a:rPr>
              <a:t>Υλικό </a:t>
            </a:r>
            <a:r>
              <a:rPr sz="1200" spc="-130" dirty="0">
                <a:solidFill>
                  <a:srgbClr val="888888"/>
                </a:solidFill>
                <a:latin typeface="Arial"/>
                <a:cs typeface="Arial"/>
              </a:rPr>
              <a:t>ΔΕ, </a:t>
            </a:r>
            <a:r>
              <a:rPr sz="1200" spc="-135" dirty="0">
                <a:solidFill>
                  <a:srgbClr val="888888"/>
                </a:solidFill>
                <a:latin typeface="Arial"/>
                <a:cs typeface="Arial"/>
              </a:rPr>
              <a:t>ΥΠΠΑΝ</a:t>
            </a:r>
            <a:r>
              <a:rPr sz="1200" spc="25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2020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9644" y="2179447"/>
            <a:ext cx="6456680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0" dirty="0"/>
              <a:t>Οδηγία</a:t>
            </a:r>
            <a:r>
              <a:rPr sz="3200" spc="-40" dirty="0"/>
              <a:t> </a:t>
            </a:r>
            <a:r>
              <a:rPr sz="3200" spc="-275" dirty="0">
                <a:latin typeface="Trebuchet MS"/>
                <a:cs typeface="Trebuchet MS"/>
              </a:rPr>
              <a:t>3:</a:t>
            </a:r>
            <a:endParaRPr sz="3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3200" b="0" spc="-50" dirty="0">
                <a:latin typeface="Arial"/>
                <a:cs typeface="Arial"/>
              </a:rPr>
              <a:t>*Ακολουθεί</a:t>
            </a:r>
            <a:r>
              <a:rPr sz="3200" b="0" spc="-190" dirty="0">
                <a:latin typeface="Arial"/>
                <a:cs typeface="Arial"/>
              </a:rPr>
              <a:t> </a:t>
            </a:r>
            <a:r>
              <a:rPr sz="3200" b="0" spc="-105" dirty="0">
                <a:latin typeface="Arial"/>
                <a:cs typeface="Arial"/>
              </a:rPr>
              <a:t>ακόμα</a:t>
            </a:r>
            <a:r>
              <a:rPr sz="3200" b="0" spc="-185" dirty="0">
                <a:latin typeface="Arial"/>
                <a:cs typeface="Arial"/>
              </a:rPr>
              <a:t> </a:t>
            </a:r>
            <a:r>
              <a:rPr sz="3200" b="0" spc="15" dirty="0">
                <a:latin typeface="Arial"/>
                <a:cs typeface="Arial"/>
              </a:rPr>
              <a:t>μια</a:t>
            </a:r>
            <a:r>
              <a:rPr sz="3200" b="0" spc="-180" dirty="0">
                <a:latin typeface="Arial"/>
                <a:cs typeface="Arial"/>
              </a:rPr>
              <a:t> </a:t>
            </a:r>
            <a:r>
              <a:rPr sz="3200" b="0" dirty="0">
                <a:latin typeface="Arial"/>
                <a:cs typeface="Arial"/>
              </a:rPr>
              <a:t>ιδέα</a:t>
            </a:r>
            <a:r>
              <a:rPr sz="3200" b="0" spc="-195" dirty="0">
                <a:latin typeface="Arial"/>
                <a:cs typeface="Arial"/>
              </a:rPr>
              <a:t> </a:t>
            </a:r>
            <a:r>
              <a:rPr sz="3200" b="0" spc="-15" dirty="0">
                <a:latin typeface="Arial"/>
                <a:cs typeface="Arial"/>
              </a:rPr>
              <a:t>για</a:t>
            </a:r>
            <a:r>
              <a:rPr sz="3200" b="0" spc="-175" dirty="0">
                <a:latin typeface="Arial"/>
                <a:cs typeface="Arial"/>
              </a:rPr>
              <a:t> </a:t>
            </a:r>
            <a:r>
              <a:rPr sz="3200" b="0" spc="-75" dirty="0">
                <a:latin typeface="Arial"/>
                <a:cs typeface="Arial"/>
              </a:rPr>
              <a:t>το</a:t>
            </a:r>
            <a:r>
              <a:rPr sz="3200" b="0" spc="-170" dirty="0">
                <a:latin typeface="Arial"/>
                <a:cs typeface="Arial"/>
              </a:rPr>
              <a:t> </a:t>
            </a:r>
            <a:r>
              <a:rPr sz="3200" b="0" spc="-325" dirty="0">
                <a:latin typeface="Arial"/>
                <a:cs typeface="Arial"/>
              </a:rPr>
              <a:t>πώς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9644" y="3155061"/>
            <a:ext cx="7010400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spc="-120" dirty="0">
                <a:latin typeface="Arial"/>
                <a:cs typeface="Arial"/>
              </a:rPr>
              <a:t>μπορείς </a:t>
            </a:r>
            <a:r>
              <a:rPr sz="3200" spc="-100" dirty="0">
                <a:latin typeface="Arial"/>
                <a:cs typeface="Arial"/>
              </a:rPr>
              <a:t>να </a:t>
            </a:r>
            <a:r>
              <a:rPr sz="3200" spc="-30" dirty="0">
                <a:latin typeface="Arial"/>
                <a:cs typeface="Arial"/>
              </a:rPr>
              <a:t>φτιάξεις </a:t>
            </a:r>
            <a:r>
              <a:rPr sz="3200" spc="-75" dirty="0">
                <a:latin typeface="Arial"/>
                <a:cs typeface="Arial"/>
              </a:rPr>
              <a:t>το δικό </a:t>
            </a:r>
            <a:r>
              <a:rPr sz="3200" spc="-130" dirty="0">
                <a:latin typeface="Arial"/>
                <a:cs typeface="Arial"/>
              </a:rPr>
              <a:t>σου</a:t>
            </a:r>
            <a:r>
              <a:rPr sz="3200" spc="-640" dirty="0">
                <a:latin typeface="Arial"/>
                <a:cs typeface="Arial"/>
              </a:rPr>
              <a:t> </a:t>
            </a:r>
            <a:r>
              <a:rPr sz="3200" spc="-95" dirty="0">
                <a:latin typeface="Arial"/>
                <a:cs typeface="Arial"/>
              </a:rPr>
              <a:t>τύμπανο!  </a:t>
            </a:r>
            <a:r>
              <a:rPr sz="3200" spc="-225" dirty="0">
                <a:latin typeface="Arial"/>
                <a:cs typeface="Arial"/>
              </a:rPr>
              <a:t>Αν </a:t>
            </a:r>
            <a:r>
              <a:rPr sz="3200" spc="-70" dirty="0">
                <a:latin typeface="Arial"/>
                <a:cs typeface="Arial"/>
              </a:rPr>
              <a:t>έχεις </a:t>
            </a:r>
            <a:r>
              <a:rPr sz="3200" spc="-40" dirty="0">
                <a:latin typeface="Arial"/>
                <a:cs typeface="Arial"/>
              </a:rPr>
              <a:t>τα </a:t>
            </a:r>
            <a:r>
              <a:rPr sz="3200" spc="-75" dirty="0">
                <a:latin typeface="Arial"/>
                <a:cs typeface="Arial"/>
              </a:rPr>
              <a:t>υλικά </a:t>
            </a:r>
            <a:r>
              <a:rPr sz="3200" spc="-80" dirty="0">
                <a:latin typeface="Arial"/>
                <a:cs typeface="Arial"/>
              </a:rPr>
              <a:t>δοκίμασε</a:t>
            </a:r>
            <a:r>
              <a:rPr sz="3200" spc="-495" dirty="0">
                <a:latin typeface="Arial"/>
                <a:cs typeface="Arial"/>
              </a:rPr>
              <a:t> </a:t>
            </a:r>
            <a:r>
              <a:rPr sz="3200" spc="-45" dirty="0">
                <a:latin typeface="Arial"/>
                <a:cs typeface="Arial"/>
              </a:rPr>
              <a:t>την!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28238" y="5938215"/>
            <a:ext cx="22847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888888"/>
                </a:solidFill>
                <a:latin typeface="Arial"/>
                <a:cs typeface="Arial"/>
              </a:rPr>
              <a:t>Εκπαιδευτικό </a:t>
            </a:r>
            <a:r>
              <a:rPr sz="1200" spc="-75" dirty="0">
                <a:solidFill>
                  <a:srgbClr val="888888"/>
                </a:solidFill>
                <a:latin typeface="Arial"/>
                <a:cs typeface="Arial"/>
              </a:rPr>
              <a:t>Υλικό </a:t>
            </a:r>
            <a:r>
              <a:rPr sz="1200" spc="-130" dirty="0">
                <a:solidFill>
                  <a:srgbClr val="888888"/>
                </a:solidFill>
                <a:latin typeface="Arial"/>
                <a:cs typeface="Arial"/>
              </a:rPr>
              <a:t>ΔΕ, </a:t>
            </a:r>
            <a:r>
              <a:rPr sz="1200" spc="-135" dirty="0">
                <a:solidFill>
                  <a:srgbClr val="888888"/>
                </a:solidFill>
                <a:latin typeface="Arial"/>
                <a:cs typeface="Arial"/>
              </a:rPr>
              <a:t>ΥΠΠΑΝ</a:t>
            </a:r>
            <a:r>
              <a:rPr sz="1200" spc="25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2020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235661"/>
            <a:ext cx="5164455" cy="798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0" dirty="0">
                <a:solidFill>
                  <a:srgbClr val="FF6600"/>
                </a:solidFill>
              </a:rPr>
              <a:t>Τύμπανα </a:t>
            </a:r>
            <a:r>
              <a:rPr sz="3200" dirty="0">
                <a:solidFill>
                  <a:srgbClr val="FF6600"/>
                </a:solidFill>
              </a:rPr>
              <a:t>με </a:t>
            </a:r>
            <a:r>
              <a:rPr sz="3200" spc="-15" dirty="0">
                <a:solidFill>
                  <a:srgbClr val="FF6600"/>
                </a:solidFill>
              </a:rPr>
              <a:t>μεταλλικά</a:t>
            </a:r>
            <a:r>
              <a:rPr sz="3200" spc="-50" dirty="0">
                <a:solidFill>
                  <a:srgbClr val="FF6600"/>
                </a:solidFill>
              </a:rPr>
              <a:t> </a:t>
            </a:r>
            <a:r>
              <a:rPr sz="3200" spc="-15" dirty="0">
                <a:solidFill>
                  <a:srgbClr val="FF6600"/>
                </a:solidFill>
              </a:rPr>
              <a:t>κουτιά</a:t>
            </a:r>
            <a:endParaRPr sz="3200"/>
          </a:p>
          <a:p>
            <a:pPr marL="237490" algn="ctr">
              <a:lnSpc>
                <a:spcPct val="100000"/>
              </a:lnSpc>
              <a:spcBef>
                <a:spcPts val="80"/>
              </a:spcBef>
            </a:pPr>
            <a:r>
              <a:rPr sz="1800" b="0" i="1" dirty="0">
                <a:latin typeface="Carlito"/>
                <a:cs typeface="Carlito"/>
              </a:rPr>
              <a:t>Από </a:t>
            </a:r>
            <a:r>
              <a:rPr sz="1800" b="0" i="1" spc="-15" dirty="0">
                <a:latin typeface="Carlito"/>
                <a:cs typeface="Carlito"/>
              </a:rPr>
              <a:t>την </a:t>
            </a:r>
            <a:r>
              <a:rPr sz="1800" b="0" i="1" spc="-5" dirty="0">
                <a:latin typeface="Carlito"/>
                <a:cs typeface="Carlito"/>
              </a:rPr>
              <a:t>ιστοσελίδα</a:t>
            </a:r>
            <a:r>
              <a:rPr sz="1800" b="0" i="1" spc="45" dirty="0">
                <a:latin typeface="Carlito"/>
                <a:cs typeface="Carlito"/>
              </a:rPr>
              <a:t> </a:t>
            </a:r>
            <a:r>
              <a:rPr sz="1800" b="0" i="1" spc="-15" dirty="0">
                <a:latin typeface="Carlito"/>
                <a:cs typeface="Carlito"/>
                <a:hlinkClick r:id="rId2"/>
              </a:rPr>
              <a:t>www.minieco.co.uk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27828" y="2432430"/>
            <a:ext cx="11322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arlito"/>
                <a:cs typeface="Carlito"/>
              </a:rPr>
              <a:t>Οδηγίες: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27828" y="3117570"/>
            <a:ext cx="3830954" cy="3180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66675" indent="-342900">
              <a:lnSpc>
                <a:spcPct val="114999"/>
              </a:lnSpc>
              <a:spcBef>
                <a:spcPts val="10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2000" spc="-80" dirty="0">
                <a:latin typeface="Arial"/>
                <a:cs typeface="Arial"/>
              </a:rPr>
              <a:t>Βάλε </a:t>
            </a:r>
            <a:r>
              <a:rPr sz="2000" spc="-25" dirty="0">
                <a:latin typeface="Arial"/>
                <a:cs typeface="Arial"/>
              </a:rPr>
              <a:t>τα </a:t>
            </a:r>
            <a:r>
              <a:rPr sz="2000" spc="-95" dirty="0">
                <a:latin typeface="Arial"/>
                <a:cs typeface="Arial"/>
              </a:rPr>
              <a:t>όσπρια </a:t>
            </a:r>
            <a:r>
              <a:rPr sz="2000" spc="-40" dirty="0">
                <a:latin typeface="Arial"/>
                <a:cs typeface="Arial"/>
              </a:rPr>
              <a:t>ή </a:t>
            </a:r>
            <a:r>
              <a:rPr sz="2000" spc="-25" dirty="0">
                <a:latin typeface="Arial"/>
                <a:cs typeface="Arial"/>
              </a:rPr>
              <a:t>τα</a:t>
            </a:r>
            <a:r>
              <a:rPr sz="2000" spc="-355" dirty="0">
                <a:latin typeface="Arial"/>
                <a:cs typeface="Arial"/>
              </a:rPr>
              <a:t> </a:t>
            </a:r>
            <a:r>
              <a:rPr sz="2000" spc="-60" dirty="0">
                <a:latin typeface="Arial"/>
                <a:cs typeface="Arial"/>
              </a:rPr>
              <a:t>πετραδάκια  </a:t>
            </a:r>
            <a:r>
              <a:rPr sz="2000" spc="-65" dirty="0">
                <a:latin typeface="Arial"/>
                <a:cs typeface="Arial"/>
              </a:rPr>
              <a:t>μέσα </a:t>
            </a:r>
            <a:r>
              <a:rPr sz="2000" spc="-80" dirty="0">
                <a:latin typeface="Arial"/>
                <a:cs typeface="Arial"/>
              </a:rPr>
              <a:t>στο </a:t>
            </a:r>
            <a:r>
              <a:rPr sz="2000" spc="-40" dirty="0">
                <a:latin typeface="Arial"/>
                <a:cs typeface="Arial"/>
              </a:rPr>
              <a:t>μεταλλικό</a:t>
            </a:r>
            <a:r>
              <a:rPr sz="2000" spc="-245" dirty="0">
                <a:latin typeface="Arial"/>
                <a:cs typeface="Arial"/>
              </a:rPr>
              <a:t> </a:t>
            </a:r>
            <a:r>
              <a:rPr sz="2000" spc="-35" dirty="0">
                <a:latin typeface="Arial"/>
                <a:cs typeface="Arial"/>
              </a:rPr>
              <a:t>κουτί.</a:t>
            </a:r>
            <a:endParaRPr sz="2000">
              <a:latin typeface="Arial"/>
              <a:cs typeface="Arial"/>
            </a:endParaRPr>
          </a:p>
          <a:p>
            <a:pPr marL="355600" marR="5080" indent="-342900">
              <a:lnSpc>
                <a:spcPct val="114999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2000" spc="-100" dirty="0">
                <a:latin typeface="Arial"/>
                <a:cs typeface="Arial"/>
              </a:rPr>
              <a:t>Κόψε </a:t>
            </a:r>
            <a:r>
              <a:rPr sz="2000" spc="-70" dirty="0">
                <a:latin typeface="Arial"/>
                <a:cs typeface="Arial"/>
              </a:rPr>
              <a:t>την άκρη </a:t>
            </a:r>
            <a:r>
              <a:rPr sz="2000" spc="-30" dirty="0">
                <a:latin typeface="Arial"/>
                <a:cs typeface="Arial"/>
              </a:rPr>
              <a:t>του </a:t>
            </a:r>
            <a:r>
              <a:rPr sz="2000" spc="-70" dirty="0">
                <a:latin typeface="Arial"/>
                <a:cs typeface="Arial"/>
              </a:rPr>
              <a:t>μπαλονιού</a:t>
            </a:r>
            <a:r>
              <a:rPr sz="2000" spc="-420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με  </a:t>
            </a:r>
            <a:r>
              <a:rPr sz="2000" dirty="0">
                <a:latin typeface="Arial"/>
                <a:cs typeface="Arial"/>
              </a:rPr>
              <a:t>ψαλίδι </a:t>
            </a:r>
            <a:r>
              <a:rPr sz="2000" spc="-25" dirty="0">
                <a:latin typeface="Arial"/>
                <a:cs typeface="Arial"/>
              </a:rPr>
              <a:t>και </a:t>
            </a:r>
            <a:r>
              <a:rPr sz="2000" spc="-65" dirty="0">
                <a:latin typeface="Arial"/>
                <a:cs typeface="Arial"/>
              </a:rPr>
              <a:t>τέντωσε </a:t>
            </a:r>
            <a:r>
              <a:rPr sz="2000" spc="-40" dirty="0">
                <a:latin typeface="Arial"/>
                <a:cs typeface="Arial"/>
              </a:rPr>
              <a:t>το </a:t>
            </a:r>
            <a:r>
              <a:rPr sz="2000" spc="-100" dirty="0">
                <a:latin typeface="Arial"/>
                <a:cs typeface="Arial"/>
              </a:rPr>
              <a:t>υπόλοιπο  </a:t>
            </a:r>
            <a:r>
              <a:rPr sz="2000" spc="-155" dirty="0">
                <a:latin typeface="Arial"/>
                <a:cs typeface="Arial"/>
              </a:rPr>
              <a:t>πάνω </a:t>
            </a:r>
            <a:r>
              <a:rPr sz="2000" spc="-120" dirty="0">
                <a:latin typeface="Arial"/>
                <a:cs typeface="Arial"/>
              </a:rPr>
              <a:t>από </a:t>
            </a:r>
            <a:r>
              <a:rPr sz="2000" spc="-40" dirty="0">
                <a:latin typeface="Arial"/>
                <a:cs typeface="Arial"/>
              </a:rPr>
              <a:t>το </a:t>
            </a:r>
            <a:r>
              <a:rPr sz="2000" spc="-45" dirty="0">
                <a:latin typeface="Arial"/>
                <a:cs typeface="Arial"/>
              </a:rPr>
              <a:t>στόμιο </a:t>
            </a:r>
            <a:r>
              <a:rPr sz="2000" spc="-35" dirty="0">
                <a:latin typeface="Arial"/>
                <a:cs typeface="Arial"/>
              </a:rPr>
              <a:t>του</a:t>
            </a:r>
            <a:r>
              <a:rPr sz="2000" spc="-305" dirty="0">
                <a:latin typeface="Arial"/>
                <a:cs typeface="Arial"/>
              </a:rPr>
              <a:t> </a:t>
            </a:r>
            <a:r>
              <a:rPr sz="2000" spc="-35" dirty="0">
                <a:latin typeface="Arial"/>
                <a:cs typeface="Arial"/>
              </a:rPr>
              <a:t>κουτιού.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6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2000" spc="-95" dirty="0">
                <a:latin typeface="Arial"/>
                <a:cs typeface="Arial"/>
              </a:rPr>
              <a:t>Στερέωσε </a:t>
            </a:r>
            <a:r>
              <a:rPr sz="2000" spc="-40" dirty="0">
                <a:latin typeface="Arial"/>
                <a:cs typeface="Arial"/>
              </a:rPr>
              <a:t>το </a:t>
            </a:r>
            <a:r>
              <a:rPr sz="2000" spc="-80" dirty="0">
                <a:latin typeface="Arial"/>
                <a:cs typeface="Arial"/>
              </a:rPr>
              <a:t>μπαλόνι</a:t>
            </a:r>
            <a:r>
              <a:rPr sz="2000" spc="-254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με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365"/>
              </a:spcBef>
            </a:pPr>
            <a:r>
              <a:rPr sz="2000" spc="-55" dirty="0">
                <a:latin typeface="Arial"/>
                <a:cs typeface="Arial"/>
              </a:rPr>
              <a:t>λαστιχάκι.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59"/>
              </a:spcBef>
              <a:buAutoNum type="arabicPeriod" startAt="4"/>
              <a:tabLst>
                <a:tab pos="354965" algn="l"/>
                <a:tab pos="355600" algn="l"/>
              </a:tabLst>
            </a:pPr>
            <a:r>
              <a:rPr sz="2000" spc="-85" dirty="0">
                <a:latin typeface="Arial"/>
                <a:cs typeface="Arial"/>
              </a:rPr>
              <a:t>Χρησιμοποίησε </a:t>
            </a:r>
            <a:r>
              <a:rPr sz="2000" spc="-25" dirty="0">
                <a:latin typeface="Arial"/>
                <a:cs typeface="Arial"/>
              </a:rPr>
              <a:t>τα </a:t>
            </a:r>
            <a:r>
              <a:rPr sz="2000" spc="-60" dirty="0">
                <a:latin typeface="Arial"/>
                <a:cs typeface="Arial"/>
              </a:rPr>
              <a:t>ξυλάκια</a:t>
            </a:r>
            <a:r>
              <a:rPr sz="2000" spc="-285" dirty="0">
                <a:latin typeface="Arial"/>
                <a:cs typeface="Arial"/>
              </a:rPr>
              <a:t> </a:t>
            </a:r>
            <a:r>
              <a:rPr sz="2000" spc="-95" dirty="0">
                <a:latin typeface="Arial"/>
                <a:cs typeface="Arial"/>
              </a:rPr>
              <a:t>σαν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359"/>
              </a:spcBef>
            </a:pPr>
            <a:r>
              <a:rPr sz="2000" b="1" spc="-5" dirty="0">
                <a:solidFill>
                  <a:srgbClr val="2D74B5"/>
                </a:solidFill>
                <a:latin typeface="Carlito"/>
                <a:cs typeface="Carlito"/>
              </a:rPr>
              <a:t>επικρουστήρες</a:t>
            </a:r>
            <a:r>
              <a:rPr sz="2000" spc="-5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71138" y="6487464"/>
            <a:ext cx="22847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888888"/>
                </a:solidFill>
                <a:latin typeface="Arial"/>
                <a:cs typeface="Arial"/>
              </a:rPr>
              <a:t>Εκπαιδευτικό </a:t>
            </a:r>
            <a:r>
              <a:rPr sz="1200" spc="-75" dirty="0">
                <a:solidFill>
                  <a:srgbClr val="888888"/>
                </a:solidFill>
                <a:latin typeface="Arial"/>
                <a:cs typeface="Arial"/>
              </a:rPr>
              <a:t>Υλικό </a:t>
            </a:r>
            <a:r>
              <a:rPr sz="1200" spc="-130" dirty="0">
                <a:solidFill>
                  <a:srgbClr val="888888"/>
                </a:solidFill>
                <a:latin typeface="Arial"/>
                <a:cs typeface="Arial"/>
              </a:rPr>
              <a:t>ΔΕ, </a:t>
            </a:r>
            <a:r>
              <a:rPr sz="1200" spc="-135" dirty="0">
                <a:solidFill>
                  <a:srgbClr val="888888"/>
                </a:solidFill>
                <a:latin typeface="Arial"/>
                <a:cs typeface="Arial"/>
              </a:rPr>
              <a:t>ΥΠΠΑΝ</a:t>
            </a:r>
            <a:r>
              <a:rPr sz="1200" spc="25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2020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Υλικά:</a:t>
            </a: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950"/>
          </a:p>
          <a:p>
            <a:pPr marL="12700" marR="5080">
              <a:lnSpc>
                <a:spcPct val="100000"/>
              </a:lnSpc>
              <a:spcBef>
                <a:spcPts val="5"/>
              </a:spcBef>
              <a:buSzPct val="95000"/>
              <a:buChar char="•"/>
              <a:tabLst>
                <a:tab pos="102870" algn="l"/>
              </a:tabLst>
            </a:pPr>
            <a:r>
              <a:rPr sz="2000" b="0" spc="-95" dirty="0">
                <a:latin typeface="Arial"/>
                <a:cs typeface="Arial"/>
              </a:rPr>
              <a:t>Καθαρό </a:t>
            </a:r>
            <a:r>
              <a:rPr sz="2000" b="0" spc="-40" dirty="0">
                <a:latin typeface="Arial"/>
                <a:cs typeface="Arial"/>
              </a:rPr>
              <a:t>μεταλλικό </a:t>
            </a:r>
            <a:r>
              <a:rPr sz="2000" b="0" spc="-30" dirty="0">
                <a:latin typeface="Arial"/>
                <a:cs typeface="Arial"/>
              </a:rPr>
              <a:t>κουτί</a:t>
            </a:r>
            <a:r>
              <a:rPr sz="2000" b="0" spc="-295" dirty="0">
                <a:latin typeface="Arial"/>
                <a:cs typeface="Arial"/>
              </a:rPr>
              <a:t> </a:t>
            </a:r>
            <a:r>
              <a:rPr sz="2000" b="0" spc="-125" dirty="0">
                <a:latin typeface="Arial"/>
                <a:cs typeface="Arial"/>
              </a:rPr>
              <a:t>από  </a:t>
            </a:r>
            <a:r>
              <a:rPr sz="2000" b="0" spc="-90" dirty="0">
                <a:latin typeface="Arial"/>
                <a:cs typeface="Arial"/>
              </a:rPr>
              <a:t>κονσέρβες </a:t>
            </a:r>
            <a:r>
              <a:rPr sz="2000" b="0" spc="-50" dirty="0">
                <a:latin typeface="Arial"/>
                <a:cs typeface="Arial"/>
              </a:rPr>
              <a:t>(ή </a:t>
            </a:r>
            <a:r>
              <a:rPr sz="2000" b="0" spc="-45" dirty="0">
                <a:latin typeface="Arial"/>
                <a:cs typeface="Arial"/>
              </a:rPr>
              <a:t>βρεφικό</a:t>
            </a:r>
            <a:r>
              <a:rPr sz="2000" b="0" spc="-300" dirty="0">
                <a:latin typeface="Arial"/>
                <a:cs typeface="Arial"/>
              </a:rPr>
              <a:t> </a:t>
            </a:r>
            <a:r>
              <a:rPr sz="2000" b="0" spc="-65" dirty="0">
                <a:latin typeface="Arial"/>
                <a:cs typeface="Arial"/>
              </a:rPr>
              <a:t>γάλα)</a:t>
            </a:r>
            <a:endParaRPr sz="2000">
              <a:latin typeface="Arial"/>
              <a:cs typeface="Arial"/>
            </a:endParaRPr>
          </a:p>
          <a:p>
            <a:pPr marL="12700" marR="68580">
              <a:lnSpc>
                <a:spcPct val="100000"/>
              </a:lnSpc>
              <a:spcBef>
                <a:spcPts val="35"/>
              </a:spcBef>
            </a:pPr>
            <a:r>
              <a:rPr sz="1400" b="0" spc="-45" dirty="0">
                <a:latin typeface="Arial"/>
                <a:cs typeface="Arial"/>
              </a:rPr>
              <a:t>Προτίμησε </a:t>
            </a:r>
            <a:r>
              <a:rPr sz="1400" b="0" spc="-20" dirty="0">
                <a:latin typeface="Arial"/>
                <a:cs typeface="Arial"/>
              </a:rPr>
              <a:t>αυτά </a:t>
            </a:r>
            <a:r>
              <a:rPr sz="1400" b="0" spc="-80" dirty="0">
                <a:latin typeface="Arial"/>
                <a:cs typeface="Arial"/>
              </a:rPr>
              <a:t>που </a:t>
            </a:r>
            <a:r>
              <a:rPr sz="1400" b="0" spc="-55" dirty="0">
                <a:latin typeface="Arial"/>
                <a:cs typeface="Arial"/>
              </a:rPr>
              <a:t>έχουν </a:t>
            </a:r>
            <a:r>
              <a:rPr sz="1400" b="0" spc="-75" dirty="0">
                <a:latin typeface="Arial"/>
                <a:cs typeface="Arial"/>
              </a:rPr>
              <a:t>γύρω γύρω  </a:t>
            </a:r>
            <a:r>
              <a:rPr sz="1400" b="0" spc="-55" dirty="0">
                <a:latin typeface="Arial"/>
                <a:cs typeface="Arial"/>
              </a:rPr>
              <a:t>γραμμούλες </a:t>
            </a:r>
            <a:r>
              <a:rPr sz="1400" b="0" spc="-120" dirty="0">
                <a:latin typeface="Arial"/>
                <a:cs typeface="Arial"/>
              </a:rPr>
              <a:t>όπως </a:t>
            </a:r>
            <a:r>
              <a:rPr sz="1400" b="0" spc="-70" dirty="0">
                <a:latin typeface="Arial"/>
                <a:cs typeface="Arial"/>
              </a:rPr>
              <a:t>στην </a:t>
            </a:r>
            <a:r>
              <a:rPr sz="1400" b="0" spc="-30" dirty="0">
                <a:latin typeface="Arial"/>
                <a:cs typeface="Arial"/>
              </a:rPr>
              <a:t>εικόνα, </a:t>
            </a:r>
            <a:r>
              <a:rPr sz="1400" b="0" spc="-45" dirty="0">
                <a:latin typeface="Arial"/>
                <a:cs typeface="Arial"/>
              </a:rPr>
              <a:t>αν </a:t>
            </a:r>
            <a:r>
              <a:rPr sz="1400" b="0" spc="-40" dirty="0">
                <a:latin typeface="Arial"/>
                <a:cs typeface="Arial"/>
              </a:rPr>
              <a:t>βρεις.  </a:t>
            </a:r>
            <a:r>
              <a:rPr sz="1400" b="0" spc="-45" dirty="0">
                <a:latin typeface="Arial"/>
                <a:cs typeface="Arial"/>
              </a:rPr>
              <a:t>Μπορείς να </a:t>
            </a:r>
            <a:r>
              <a:rPr sz="1400" b="0" spc="-50" dirty="0">
                <a:latin typeface="Arial"/>
                <a:cs typeface="Arial"/>
              </a:rPr>
              <a:t>χρησιμοποιήσεις </a:t>
            </a:r>
            <a:r>
              <a:rPr sz="1400" b="0" spc="-40" dirty="0">
                <a:latin typeface="Arial"/>
                <a:cs typeface="Arial"/>
              </a:rPr>
              <a:t>μεγάλα </a:t>
            </a:r>
            <a:r>
              <a:rPr sz="1400" b="0" spc="-25" dirty="0">
                <a:latin typeface="Arial"/>
                <a:cs typeface="Arial"/>
              </a:rPr>
              <a:t>και  </a:t>
            </a:r>
            <a:r>
              <a:rPr sz="1400" b="0" spc="-30" dirty="0">
                <a:latin typeface="Arial"/>
                <a:cs typeface="Arial"/>
              </a:rPr>
              <a:t>μικρά</a:t>
            </a:r>
            <a:r>
              <a:rPr sz="1400" b="0" spc="-90" dirty="0">
                <a:latin typeface="Arial"/>
                <a:cs typeface="Arial"/>
              </a:rPr>
              <a:t> </a:t>
            </a:r>
            <a:r>
              <a:rPr sz="1400" b="0" spc="-25" dirty="0">
                <a:latin typeface="Arial"/>
                <a:cs typeface="Arial"/>
              </a:rPr>
              <a:t>κουτιά</a:t>
            </a:r>
            <a:r>
              <a:rPr sz="1400" b="0" spc="-80" dirty="0">
                <a:latin typeface="Arial"/>
                <a:cs typeface="Arial"/>
              </a:rPr>
              <a:t> </a:t>
            </a:r>
            <a:r>
              <a:rPr sz="1400" b="0" spc="-20" dirty="0">
                <a:latin typeface="Arial"/>
                <a:cs typeface="Arial"/>
              </a:rPr>
              <a:t>και</a:t>
            </a:r>
            <a:r>
              <a:rPr sz="1400" b="0" spc="-60" dirty="0">
                <a:latin typeface="Arial"/>
                <a:cs typeface="Arial"/>
              </a:rPr>
              <a:t> </a:t>
            </a:r>
            <a:r>
              <a:rPr sz="1400" b="0" spc="-45" dirty="0">
                <a:latin typeface="Arial"/>
                <a:cs typeface="Arial"/>
              </a:rPr>
              <a:t>να</a:t>
            </a:r>
            <a:r>
              <a:rPr sz="1400" b="0" spc="-90" dirty="0">
                <a:latin typeface="Arial"/>
                <a:cs typeface="Arial"/>
              </a:rPr>
              <a:t> </a:t>
            </a:r>
            <a:r>
              <a:rPr sz="1400" b="0" spc="-45" dirty="0">
                <a:latin typeface="Arial"/>
                <a:cs typeface="Arial"/>
              </a:rPr>
              <a:t>ακούσεις</a:t>
            </a:r>
            <a:r>
              <a:rPr sz="1400" b="0" spc="-75" dirty="0">
                <a:latin typeface="Arial"/>
                <a:cs typeface="Arial"/>
              </a:rPr>
              <a:t> </a:t>
            </a:r>
            <a:r>
              <a:rPr sz="1400" b="0" spc="-20" dirty="0">
                <a:latin typeface="Arial"/>
                <a:cs typeface="Arial"/>
              </a:rPr>
              <a:t>τη</a:t>
            </a:r>
            <a:r>
              <a:rPr sz="1400" b="0" spc="-80" dirty="0">
                <a:latin typeface="Arial"/>
                <a:cs typeface="Arial"/>
              </a:rPr>
              <a:t> </a:t>
            </a:r>
            <a:r>
              <a:rPr sz="1400" b="0" spc="-20" dirty="0">
                <a:latin typeface="Arial"/>
                <a:cs typeface="Arial"/>
              </a:rPr>
              <a:t>διαφορά  </a:t>
            </a:r>
            <a:r>
              <a:rPr sz="1400" b="0" spc="-65" dirty="0">
                <a:latin typeface="Arial"/>
                <a:cs typeface="Arial"/>
              </a:rPr>
              <a:t>στον ήχο- </a:t>
            </a:r>
            <a:r>
              <a:rPr sz="1400" b="0" spc="-185" dirty="0">
                <a:latin typeface="Arial"/>
                <a:cs typeface="Arial"/>
              </a:rPr>
              <a:t>ΠΡΟΣΟΧΗ </a:t>
            </a:r>
            <a:r>
              <a:rPr sz="1400" b="0" spc="-45" dirty="0">
                <a:latin typeface="Arial"/>
                <a:cs typeface="Arial"/>
              </a:rPr>
              <a:t>να </a:t>
            </a:r>
            <a:r>
              <a:rPr sz="1400" b="0" spc="-60" dirty="0">
                <a:latin typeface="Arial"/>
                <a:cs typeface="Arial"/>
              </a:rPr>
              <a:t>μην </a:t>
            </a:r>
            <a:r>
              <a:rPr sz="1400" b="0" spc="-80" dirty="0">
                <a:latin typeface="Arial"/>
                <a:cs typeface="Arial"/>
              </a:rPr>
              <a:t>υπάρχουν  </a:t>
            </a:r>
            <a:r>
              <a:rPr sz="1400" b="0" spc="-45" dirty="0">
                <a:latin typeface="Arial"/>
                <a:cs typeface="Arial"/>
              </a:rPr>
              <a:t>κοφτερές</a:t>
            </a:r>
            <a:r>
              <a:rPr sz="1400" b="0" spc="-110" dirty="0">
                <a:latin typeface="Arial"/>
                <a:cs typeface="Arial"/>
              </a:rPr>
              <a:t> </a:t>
            </a:r>
            <a:r>
              <a:rPr sz="1400" b="0" spc="-55" dirty="0">
                <a:latin typeface="Arial"/>
                <a:cs typeface="Arial"/>
              </a:rPr>
              <a:t>άκρες</a:t>
            </a:r>
            <a:endParaRPr sz="1400">
              <a:latin typeface="Arial"/>
              <a:cs typeface="Arial"/>
            </a:endParaRPr>
          </a:p>
          <a:p>
            <a:pPr marL="102235" indent="-90170">
              <a:lnSpc>
                <a:spcPts val="2365"/>
              </a:lnSpc>
              <a:buSzPct val="95000"/>
              <a:buChar char="•"/>
              <a:tabLst>
                <a:tab pos="102870" algn="l"/>
              </a:tabLst>
            </a:pPr>
            <a:r>
              <a:rPr sz="2000" b="0" spc="-100" dirty="0">
                <a:latin typeface="Arial"/>
                <a:cs typeface="Arial"/>
              </a:rPr>
              <a:t>Ελάχιστα </a:t>
            </a:r>
            <a:r>
              <a:rPr sz="2000" b="0" spc="-45" dirty="0">
                <a:latin typeface="Arial"/>
                <a:cs typeface="Arial"/>
              </a:rPr>
              <a:t>φασόλια </a:t>
            </a:r>
            <a:r>
              <a:rPr sz="2000" b="0" spc="-40" dirty="0">
                <a:latin typeface="Arial"/>
                <a:cs typeface="Arial"/>
              </a:rPr>
              <a:t>ή </a:t>
            </a:r>
            <a:r>
              <a:rPr sz="2000" b="0" spc="-55" dirty="0">
                <a:latin typeface="Arial"/>
                <a:cs typeface="Arial"/>
              </a:rPr>
              <a:t>φακές</a:t>
            </a:r>
            <a:r>
              <a:rPr sz="2000" b="0" spc="-345" dirty="0">
                <a:latin typeface="Arial"/>
                <a:cs typeface="Arial"/>
              </a:rPr>
              <a:t> </a:t>
            </a:r>
            <a:r>
              <a:rPr sz="2000" b="0" spc="-40" dirty="0">
                <a:latin typeface="Arial"/>
                <a:cs typeface="Arial"/>
              </a:rPr>
              <a:t>ή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0" spc="-40" dirty="0">
                <a:latin typeface="Arial"/>
                <a:cs typeface="Arial"/>
              </a:rPr>
              <a:t>μικρά</a:t>
            </a:r>
            <a:r>
              <a:rPr sz="2000" b="0" spc="-140" dirty="0">
                <a:latin typeface="Arial"/>
                <a:cs typeface="Arial"/>
              </a:rPr>
              <a:t> </a:t>
            </a:r>
            <a:r>
              <a:rPr sz="2000" b="0" spc="-60" dirty="0">
                <a:latin typeface="Arial"/>
                <a:cs typeface="Arial"/>
              </a:rPr>
              <a:t>πετραδάκια</a:t>
            </a:r>
            <a:endParaRPr sz="2000">
              <a:latin typeface="Arial"/>
              <a:cs typeface="Arial"/>
            </a:endParaRPr>
          </a:p>
          <a:p>
            <a:pPr marL="102235" indent="-90170">
              <a:lnSpc>
                <a:spcPct val="100000"/>
              </a:lnSpc>
              <a:buSzPct val="95000"/>
              <a:buChar char="•"/>
              <a:tabLst>
                <a:tab pos="102870" algn="l"/>
              </a:tabLst>
            </a:pPr>
            <a:r>
              <a:rPr sz="2000" b="0" spc="-65" dirty="0">
                <a:latin typeface="Arial"/>
                <a:cs typeface="Arial"/>
              </a:rPr>
              <a:t>Μπαλόνι</a:t>
            </a:r>
            <a:endParaRPr sz="2000">
              <a:latin typeface="Arial"/>
              <a:cs typeface="Arial"/>
            </a:endParaRPr>
          </a:p>
          <a:p>
            <a:pPr marL="102235" indent="-90170">
              <a:lnSpc>
                <a:spcPct val="100000"/>
              </a:lnSpc>
              <a:buSzPct val="95000"/>
              <a:buChar char="•"/>
              <a:tabLst>
                <a:tab pos="102870" algn="l"/>
              </a:tabLst>
            </a:pPr>
            <a:r>
              <a:rPr sz="2000" b="0" spc="-60" dirty="0">
                <a:latin typeface="Arial"/>
                <a:cs typeface="Arial"/>
              </a:rPr>
              <a:t>Λαστιχάκια</a:t>
            </a:r>
            <a:endParaRPr sz="2000">
              <a:latin typeface="Arial"/>
              <a:cs typeface="Arial"/>
            </a:endParaRPr>
          </a:p>
          <a:p>
            <a:pPr marL="12700" marR="41910" algn="just">
              <a:lnSpc>
                <a:spcPct val="100000"/>
              </a:lnSpc>
              <a:buSzPct val="95000"/>
              <a:buChar char="•"/>
              <a:tabLst>
                <a:tab pos="102870" algn="l"/>
              </a:tabLst>
            </a:pPr>
            <a:r>
              <a:rPr sz="2000" b="0" spc="-80" dirty="0">
                <a:latin typeface="Arial"/>
                <a:cs typeface="Arial"/>
              </a:rPr>
              <a:t>Ξυλάκια </a:t>
            </a:r>
            <a:r>
              <a:rPr sz="2000" b="0" spc="-120" dirty="0">
                <a:latin typeface="Arial"/>
                <a:cs typeface="Arial"/>
              </a:rPr>
              <a:t>από </a:t>
            </a:r>
            <a:r>
              <a:rPr sz="2000" b="0" spc="-55" dirty="0">
                <a:latin typeface="Arial"/>
                <a:cs typeface="Arial"/>
              </a:rPr>
              <a:t>κινέζικα </a:t>
            </a:r>
            <a:r>
              <a:rPr sz="2000" b="0" spc="-40" dirty="0">
                <a:latin typeface="Arial"/>
                <a:cs typeface="Arial"/>
              </a:rPr>
              <a:t>ή</a:t>
            </a:r>
            <a:r>
              <a:rPr sz="2000" b="0" spc="-245" dirty="0">
                <a:latin typeface="Arial"/>
                <a:cs typeface="Arial"/>
              </a:rPr>
              <a:t> </a:t>
            </a:r>
            <a:r>
              <a:rPr sz="2000" b="0" spc="-55" dirty="0">
                <a:latin typeface="Arial"/>
                <a:cs typeface="Arial"/>
              </a:rPr>
              <a:t>άλλα  </a:t>
            </a:r>
            <a:r>
              <a:rPr sz="2000" b="0" spc="-80" dirty="0">
                <a:latin typeface="Arial"/>
                <a:cs typeface="Arial"/>
              </a:rPr>
              <a:t>λεπτά </a:t>
            </a:r>
            <a:r>
              <a:rPr sz="2000" b="0" spc="-60" dirty="0">
                <a:latin typeface="Arial"/>
                <a:cs typeface="Arial"/>
              </a:rPr>
              <a:t>ξυλάκια </a:t>
            </a:r>
            <a:r>
              <a:rPr sz="2000" b="0" spc="-114" dirty="0">
                <a:latin typeface="Arial"/>
                <a:cs typeface="Arial"/>
              </a:rPr>
              <a:t>που </a:t>
            </a:r>
            <a:r>
              <a:rPr sz="2000" b="0" spc="-35" dirty="0">
                <a:latin typeface="Arial"/>
                <a:cs typeface="Arial"/>
              </a:rPr>
              <a:t>έχετε </a:t>
            </a:r>
            <a:r>
              <a:rPr sz="2000" b="0" spc="-75" dirty="0">
                <a:latin typeface="Arial"/>
                <a:cs typeface="Arial"/>
              </a:rPr>
              <a:t>στο  </a:t>
            </a:r>
            <a:r>
              <a:rPr sz="2000" b="0" spc="-60" dirty="0">
                <a:latin typeface="Arial"/>
                <a:cs typeface="Arial"/>
              </a:rPr>
              <a:t>σπίτι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172200" y="152400"/>
            <a:ext cx="1905000" cy="19018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638</Words>
  <Application>Microsoft Office PowerPoint</Application>
  <PresentationFormat>On-screen Show (4:3)</PresentationFormat>
  <Paragraphs>84</Paragraphs>
  <Slides>11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Carlito</vt:lpstr>
      <vt:lpstr>Trebuchet MS</vt:lpstr>
      <vt:lpstr>Office Theme</vt:lpstr>
      <vt:lpstr>Αγαπημένα μου παιδιά σας χαιρετώ!  Αυτή τη βδομάδα θα θυμηθούμε ένα  τραγούδι που μάθαμε. Θα φτιάξουμε επίσης το δικό μας  τύμπανο και θα παίξουμε σε</vt:lpstr>
      <vt:lpstr>Οδηγία 1: *Τραγούδησε το τραγούδι</vt:lpstr>
      <vt:lpstr>«Στρατιώτες στη γραμμή»</vt:lpstr>
      <vt:lpstr>Τώρα πάνε στη γραμμή  Θα ‘ρθει όμως η στιγμή  που τα όπλα θα καούν στης δουλειάς το πανηγύρι  όλοι να ριχτούν.</vt:lpstr>
      <vt:lpstr>Είναι όλοι τους παιδιά  της πατρίδας διαλεχτά. Άντρες στη ζωή θα βγουν  της ειρήνης στρατιώτες  όλοι να γενούν.</vt:lpstr>
      <vt:lpstr>Οδηγία 2: *Τώρα φτιάξε το δικό σου τύμπανο  παρέλασης. Θα χρειαστείς ένα κουτί</vt:lpstr>
      <vt:lpstr>Με το τύμπανο σου σκέψου και παίξε διάφορους  ρυθμούς που θα ταίριαζαν σε μια παρέλαση</vt:lpstr>
      <vt:lpstr>Οδηγία 3: *Ακολουθεί ακόμα μια ιδέα για το πώς</vt:lpstr>
      <vt:lpstr>Τύμπανα με μεταλλικά κουτιά Από την ιστοσελίδα www.minieco.co.uk</vt:lpstr>
      <vt:lpstr>Οδηγία 4: *Σε μια παρέλαση ακούγονται πολλά εμβατήρια,  δηλαδή μουσική που μας βοηθά να περπατούμε</vt:lpstr>
      <vt:lpstr>α. Παίξε τον παρακάτω ρυθμό και συνόδευσε το εμβατήριο  που διάλεξες.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Konstantia</dc:creator>
  <cp:lastModifiedBy>PKagka@te.schools.ac.cy</cp:lastModifiedBy>
  <cp:revision>2</cp:revision>
  <dcterms:created xsi:type="dcterms:W3CDTF">2020-04-26T12:20:49Z</dcterms:created>
  <dcterms:modified xsi:type="dcterms:W3CDTF">2020-04-26T12:28:17Z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2020-04-07T00:00:00Z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2020-04-26T00:00:00Z</vt:filetime>
  </property>
</Properties>
</file>