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9" r:id="rId5"/>
    <p:sldId id="262" r:id="rId6"/>
    <p:sldId id="260" r:id="rId7"/>
    <p:sldId id="263" r:id="rId8"/>
    <p:sldId id="265" r:id="rId9"/>
    <p:sldId id="266" r:id="rId10"/>
    <p:sldId id="267" r:id="rId11"/>
    <p:sldId id="268" r:id="rId12"/>
    <p:sldId id="261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20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249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12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208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274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85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37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65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99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81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1AAF-7064-4FA1-BA63-5EB6AFEDCFAA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71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1AAF-7064-4FA1-BA63-5EB6AFEDCFAA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DDD3-B95D-4F5C-9D3E-C380EA8A7C3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24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rcheia.moec.gov.cy/sd/243/geografia_a_dim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8a8f9c38e7884050ad3cae86781e9d5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8a8f9c38e7884050ad3cae86781e9d5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12857"/>
            <a:ext cx="9144000" cy="1296850"/>
          </a:xfrm>
        </p:spPr>
        <p:txBody>
          <a:bodyPr/>
          <a:lstStyle/>
          <a:p>
            <a:r>
              <a:rPr lang="el-GR" b="1" i="1" dirty="0">
                <a:solidFill>
                  <a:srgbClr val="00B050"/>
                </a:solidFill>
              </a:rPr>
              <a:t>Από τα ψηλά στα χαμηλά…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4174" y="5536856"/>
            <a:ext cx="6042991" cy="86394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l-GR" sz="4000" b="1" dirty="0">
                <a:solidFill>
                  <a:srgbClr val="0070C0"/>
                </a:solidFill>
              </a:rPr>
              <a:t>Ο ποταμός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F01A9979-521A-43B9-9947-F1D8FB2DD7B9}"/>
              </a:ext>
            </a:extLst>
          </p:cNvPr>
          <p:cNvSpPr/>
          <p:nvPr/>
        </p:nvSpPr>
        <p:spPr>
          <a:xfrm>
            <a:off x="838200" y="53005"/>
            <a:ext cx="10515600" cy="3986350"/>
          </a:xfrm>
          <a:prstGeom prst="foldedCorner">
            <a:avLst>
              <a:gd name="adj" fmla="val 948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B21E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Γεια σας παιδιά!</a:t>
            </a:r>
            <a:endParaRPr lang="en-CY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Ευχόμαστε να είστε όλοι και όλες καλά και να μένετε στο σπίτι ασφαλείς! </a:t>
            </a:r>
            <a:r>
              <a:rPr lang="el-GR" sz="2000" dirty="0">
                <a:solidFill>
                  <a:srgbClr val="7030A0"/>
                </a:solidFill>
                <a:effectLst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r>
              <a:rPr lang="el-GR" sz="20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Αυτή τη βδομάδα μπορείτε, μαζί </a:t>
            </a:r>
            <a:r>
              <a:rPr lang="el-GR" sz="2000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με τις άλλες σας δραστηριότητες, να εργαστείτε και στη Γεωγραφία! </a:t>
            </a:r>
            <a:r>
              <a:rPr lang="el-GR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Θα μελετήσουμε και θα μάθουμε νέες γνώσεις για </a:t>
            </a:r>
            <a:r>
              <a:rPr lang="el-GR" sz="2000" i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l-GR" sz="2000" i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ποτάμι</a:t>
            </a:r>
            <a:r>
              <a:rPr lang="el-GR" sz="200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l-GR" sz="2000" kern="12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Οι εργασίες χωρίζονται σε τρία μέρη, </a:t>
            </a:r>
            <a:r>
              <a:rPr lang="el-GR" sz="2000" i="1" u="sng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το Μάθημα 1, 2 και 3</a:t>
            </a:r>
            <a:r>
              <a:rPr lang="el-GR" sz="2000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Έτσι μπορείτε να τις μελετήσετε σταδιακά (π.χ. λίγος χρόνος, δύο φορές τη βδομάδα). Αν σας παίρνουν περισσότερο χρόνο, τότε μπορείτε να τις χωρίσετε σε πιο πολλά μέρη.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Για όσους και όσες θέλουν, μπορούν να βρουν τα βιβλία της Γεωγραφίας, τα οποία ίσως να βρίσκονται στο σχολείο,  στον σύνδεσμο </a:t>
            </a:r>
            <a:r>
              <a:rPr lang="el-GR" sz="2000" u="sng" kern="12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http://archeia.moec.gov.cy/sd/243/geografia_a_dim.pdf</a:t>
            </a:r>
            <a:r>
              <a:rPr lang="el-GR" sz="2000" kern="1200" dirty="0">
                <a:solidFill>
                  <a:srgbClr val="53813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CY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kern="1200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Καλή δουλειά λοιπόν!</a:t>
            </a:r>
            <a:endParaRPr lang="en-CY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5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72" y="1828707"/>
            <a:ext cx="5936167" cy="4455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BEC0FD-FFD1-46F8-B2D8-DA3F67E087D6}"/>
              </a:ext>
            </a:extLst>
          </p:cNvPr>
          <p:cNvSpPr txBox="1"/>
          <p:nvPr/>
        </p:nvSpPr>
        <p:spPr>
          <a:xfrm>
            <a:off x="6231192" y="1841958"/>
            <a:ext cx="5801784" cy="15696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CC0066"/>
                </a:solidFill>
                <a:latin typeface="+mj-lt"/>
              </a:rPr>
              <a:t>Προτού διαλέξεις σκέψου: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  <a:latin typeface="+mj-lt"/>
              </a:rPr>
              <a:t>Τι βλέπεις;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  <a:latin typeface="+mj-lt"/>
              </a:rPr>
              <a:t>Πώς είναι το έδαφος; Είναι ψηλό ή χαμηλό;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  <a:latin typeface="+mj-lt"/>
              </a:rPr>
              <a:t>Πού φτάνει το νερό;</a:t>
            </a:r>
            <a:endParaRPr lang="el-GR" dirty="0"/>
          </a:p>
        </p:txBody>
      </p:sp>
      <p:sp>
        <p:nvSpPr>
          <p:cNvPr id="10" name="Rectangle 9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2A592A78-9C3D-4A33-8F5C-62C23DF42657}"/>
              </a:ext>
            </a:extLst>
          </p:cNvPr>
          <p:cNvSpPr/>
          <p:nvPr/>
        </p:nvSpPr>
        <p:spPr>
          <a:xfrm>
            <a:off x="8693425" y="3666360"/>
            <a:ext cx="142899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πηγές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9F1698-4DE0-444E-8D41-C6034C4B6762}"/>
              </a:ext>
            </a:extLst>
          </p:cNvPr>
          <p:cNvSpPr/>
          <p:nvPr/>
        </p:nvSpPr>
        <p:spPr>
          <a:xfrm>
            <a:off x="8540651" y="4772629"/>
            <a:ext cx="17610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εκβολές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4F8DE3-C1B1-4BE4-BF83-12FF6EA8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" y="2535"/>
            <a:ext cx="7540487" cy="12431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rgbClr val="00B050"/>
                </a:solidFill>
              </a:rPr>
              <a:t>Ποιο μέρος του ποταμού βλέπεις στη φωτογραφία; </a:t>
            </a:r>
            <a:br>
              <a:rPr lang="el-GR" sz="2800" b="1" dirty="0">
                <a:solidFill>
                  <a:srgbClr val="00B050"/>
                </a:solidFill>
              </a:rPr>
            </a:br>
            <a:r>
              <a:rPr lang="el-GR" sz="2800" b="1" dirty="0">
                <a:solidFill>
                  <a:srgbClr val="00B050"/>
                </a:solidFill>
              </a:rPr>
              <a:t>Σύρε τη σωστή λέξη πάνω στη φωτογραφία. </a:t>
            </a:r>
          </a:p>
        </p:txBody>
      </p:sp>
    </p:spTree>
    <p:extLst>
      <p:ext uri="{BB962C8B-B14F-4D97-AF65-F5344CB8AC3E}">
        <p14:creationId xmlns:p14="http://schemas.microsoft.com/office/powerpoint/2010/main" val="187117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38" y="30262"/>
            <a:ext cx="10515600" cy="713715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00B050"/>
                </a:solidFill>
              </a:rPr>
              <a:t>Από πού περνάει το ποταμάκι πριν φτάσει στη θάλασσα;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7794" y="2024406"/>
            <a:ext cx="5698434" cy="2998168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1" u="sng" dirty="0">
                <a:solidFill>
                  <a:srgbClr val="00B050"/>
                </a:solidFill>
              </a:rPr>
              <a:t>Συμπλήρωσε: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CC0066"/>
                </a:solidFill>
              </a:rPr>
              <a:t>Το ποτάμι ξεκινά από τις ....………………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CC0066"/>
                </a:solidFill>
              </a:rPr>
              <a:t>Το ποτάμι περνά από την …………………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CC0066"/>
                </a:solidFill>
              </a:rPr>
              <a:t>Στις ……………….…… συναντά τη …………………….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dirty="0">
                <a:solidFill>
                  <a:srgbClr val="CC0066"/>
                </a:solidFill>
              </a:rPr>
              <a:t>Με το νερό του ποτίζουν τα ……………. 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4C4323-AB4F-4924-B416-56F023CEDEED}"/>
              </a:ext>
            </a:extLst>
          </p:cNvPr>
          <p:cNvGrpSpPr/>
          <p:nvPr/>
        </p:nvGrpSpPr>
        <p:grpSpPr>
          <a:xfrm>
            <a:off x="194493" y="1598501"/>
            <a:ext cx="6001555" cy="4602443"/>
            <a:chOff x="194493" y="1598501"/>
            <a:chExt cx="6001555" cy="4602443"/>
          </a:xfrm>
        </p:grpSpPr>
        <p:pic>
          <p:nvPicPr>
            <p:cNvPr id="3074" name="Picture 2" descr="https://www.arcgis.com/sharing/rest/content/items/8a8f9c38e7884050ad3cae86781e9d59/resources/1565316759802.jpeg?w=160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93" y="1598501"/>
              <a:ext cx="6001555" cy="46024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398572" y="3179789"/>
              <a:ext cx="17654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b="1" dirty="0">
                  <a:solidFill>
                    <a:schemeClr val="bg1"/>
                  </a:solidFill>
                </a:rPr>
                <a:t>πεδιάδα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25513" y="5356492"/>
              <a:ext cx="17654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dirty="0">
                  <a:solidFill>
                    <a:schemeClr val="bg1"/>
                  </a:solidFill>
                </a:rPr>
                <a:t>χωράφια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162929" y="6259191"/>
            <a:ext cx="50690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https://storymaps.arcgis.com/stories/8a8f9c38e7884050ad3cae86781e9d59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60527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FD355E-71A3-42ED-AABD-41DBCBDD689C}"/>
              </a:ext>
            </a:extLst>
          </p:cNvPr>
          <p:cNvSpPr/>
          <p:nvPr/>
        </p:nvSpPr>
        <p:spPr>
          <a:xfrm>
            <a:off x="-26506" y="333916"/>
            <a:ext cx="122185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i="1" u="sng" dirty="0">
                <a:solidFill>
                  <a:srgbClr val="00B050"/>
                </a:solidFill>
                <a:latin typeface="+mj-lt"/>
              </a:rPr>
              <a:t>Από πού ξεκινάει</a:t>
            </a:r>
            <a:r>
              <a:rPr lang="el-GR" sz="30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l-GR" sz="3000" b="1" dirty="0">
                <a:solidFill>
                  <a:srgbClr val="00B050"/>
                </a:solidFill>
                <a:latin typeface="+mj-lt"/>
              </a:rPr>
              <a:t>το νερό στο ποταμάκι και </a:t>
            </a:r>
            <a:r>
              <a:rPr lang="el-GR" sz="3000" b="1" i="1" u="sng" dirty="0">
                <a:solidFill>
                  <a:srgbClr val="00B050"/>
                </a:solidFill>
                <a:latin typeface="+mj-lt"/>
              </a:rPr>
              <a:t>προς τα πού συνεχίζει</a:t>
            </a:r>
            <a:r>
              <a:rPr lang="el-GR" sz="3000" b="1" dirty="0">
                <a:solidFill>
                  <a:srgbClr val="00B050"/>
                </a:solidFill>
                <a:latin typeface="+mj-lt"/>
              </a:rPr>
              <a:t> το ταξίδι του;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C7609-9724-43E3-80FB-C79C00EC42F4}"/>
              </a:ext>
            </a:extLst>
          </p:cNvPr>
          <p:cNvSpPr txBox="1"/>
          <p:nvPr/>
        </p:nvSpPr>
        <p:spPr>
          <a:xfrm>
            <a:off x="397565" y="1391479"/>
            <a:ext cx="11396870" cy="533992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CC0066"/>
                </a:solidFill>
                <a:latin typeface="+mj-lt"/>
              </a:rPr>
              <a:t>Γράφω μερικές προτάσεις για να περιγράψω το ταξίδι του ποταμού από το βουνό προς τη θάλασσα.</a:t>
            </a: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  <a:latin typeface="+mj-lt"/>
              </a:rPr>
              <a:t>…………………………………………………………………………………………………………………………………………………………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  <a:endParaRPr lang="en-CY" sz="2200" dirty="0">
              <a:solidFill>
                <a:srgbClr val="CC0066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  <a:endParaRPr lang="en-CY" sz="2200" dirty="0">
              <a:solidFill>
                <a:srgbClr val="CC0066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  <a:endParaRPr lang="en-CY" sz="2200" dirty="0">
              <a:solidFill>
                <a:srgbClr val="CC0066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  <a:endParaRPr lang="en-CY" sz="2200" dirty="0">
              <a:solidFill>
                <a:srgbClr val="CC0066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  <a:endParaRPr lang="en-CY" sz="2200" dirty="0">
              <a:solidFill>
                <a:srgbClr val="CC0066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l-GR" sz="2200" dirty="0">
                <a:solidFill>
                  <a:srgbClr val="CC0066"/>
                </a:solidFill>
              </a:rPr>
              <a:t>………………………………………………………………………………………………………………………………………………………</a:t>
            </a:r>
            <a:endParaRPr lang="en-CY" sz="2200" dirty="0">
              <a:solidFill>
                <a:srgbClr val="CC0066"/>
              </a:solidFill>
            </a:endParaRPr>
          </a:p>
          <a:p>
            <a:endParaRPr lang="en-CY" sz="2200" dirty="0">
              <a:solidFill>
                <a:srgbClr val="CC00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2DBF6-A2FC-4F87-9ECF-5D8F2FD63F01}"/>
              </a:ext>
            </a:extLst>
          </p:cNvPr>
          <p:cNvSpPr txBox="1"/>
          <p:nvPr/>
        </p:nvSpPr>
        <p:spPr>
          <a:xfrm>
            <a:off x="11145078" y="-39756"/>
            <a:ext cx="1113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/>
              <a:t>Μάθημα 3</a:t>
            </a:r>
            <a:endParaRPr lang="en-CY" sz="1600" b="1" i="1" dirty="0"/>
          </a:p>
        </p:txBody>
      </p:sp>
    </p:spTree>
    <p:extLst>
      <p:ext uri="{BB962C8B-B14F-4D97-AF65-F5344CB8AC3E}">
        <p14:creationId xmlns:p14="http://schemas.microsoft.com/office/powerpoint/2010/main" val="355970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6CEE-2F1A-4A02-BA76-EC9CEA25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782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l-GR" sz="3600" b="1" u="sng" dirty="0">
                <a:solidFill>
                  <a:srgbClr val="00863D"/>
                </a:solidFill>
              </a:rPr>
              <a:t>Σημειώσεις για τον τρόπο εργασίας μου.</a:t>
            </a:r>
            <a:r>
              <a:rPr lang="el-GR" sz="3600" b="1" dirty="0">
                <a:solidFill>
                  <a:srgbClr val="00863D"/>
                </a:solidFill>
              </a:rPr>
              <a:t> </a:t>
            </a:r>
            <a:r>
              <a:rPr lang="el-GR" sz="2700" b="1" i="1" dirty="0">
                <a:solidFill>
                  <a:srgbClr val="FFC000"/>
                </a:solidFill>
              </a:rPr>
              <a:t>(για γονείς / εκπαιδευτικούς)</a:t>
            </a:r>
            <a:endParaRPr lang="x-none" sz="2700" b="1" i="1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10763-4525-4070-B3AA-40CFF2A8B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5964"/>
            <a:ext cx="12192000" cy="543098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l-GR" sz="2600" i="1" dirty="0">
                <a:solidFill>
                  <a:srgbClr val="7030A0"/>
                </a:solidFill>
              </a:rPr>
              <a:t>Αν δουλεύω στον Η.Υ., για να γράψω, να σβήσω ή να μετακινήσω κάτι σε μία</a:t>
            </a:r>
            <a:r>
              <a:rPr lang="en-US" sz="2600" i="1" dirty="0">
                <a:solidFill>
                  <a:srgbClr val="7030A0"/>
                </a:solidFill>
              </a:rPr>
              <a:t> </a:t>
            </a:r>
            <a:r>
              <a:rPr lang="el-GR" sz="2600" i="1" dirty="0">
                <a:solidFill>
                  <a:srgbClr val="7030A0"/>
                </a:solidFill>
              </a:rPr>
              <a:t>διαφάνεια, η</a:t>
            </a:r>
            <a:r>
              <a:rPr lang="en-US" sz="2600" i="1" dirty="0">
                <a:solidFill>
                  <a:srgbClr val="7030A0"/>
                </a:solidFill>
              </a:rPr>
              <a:t> </a:t>
            </a:r>
            <a:r>
              <a:rPr lang="el-GR" sz="2600" i="1" dirty="0">
                <a:solidFill>
                  <a:srgbClr val="7030A0"/>
                </a:solidFill>
              </a:rPr>
              <a:t>παρουσίασή μου πρέπει να είναι σε προβολή «</a:t>
            </a:r>
            <a:r>
              <a:rPr lang="en-US" sz="2600" i="1" dirty="0">
                <a:solidFill>
                  <a:srgbClr val="7030A0"/>
                </a:solidFill>
              </a:rPr>
              <a:t>normal</a:t>
            </a:r>
            <a:r>
              <a:rPr lang="el-GR" sz="2600" i="1" dirty="0">
                <a:solidFill>
                  <a:srgbClr val="7030A0"/>
                </a:solidFill>
              </a:rPr>
              <a:t>». Επιλέγω την προβολή</a:t>
            </a:r>
            <a:r>
              <a:rPr lang="en-US" sz="2600" i="1" dirty="0">
                <a:solidFill>
                  <a:srgbClr val="7030A0"/>
                </a:solidFill>
              </a:rPr>
              <a:t> </a:t>
            </a:r>
            <a:r>
              <a:rPr lang="el-GR" sz="2600" i="1" dirty="0">
                <a:solidFill>
                  <a:srgbClr val="7030A0"/>
                </a:solidFill>
              </a:rPr>
              <a:t>«</a:t>
            </a:r>
            <a:r>
              <a:rPr lang="en-US" sz="2600" i="1" dirty="0">
                <a:solidFill>
                  <a:srgbClr val="7030A0"/>
                </a:solidFill>
              </a:rPr>
              <a:t>normal</a:t>
            </a:r>
            <a:r>
              <a:rPr lang="el-GR" sz="2600" i="1" dirty="0">
                <a:solidFill>
                  <a:srgbClr val="7030A0"/>
                </a:solidFill>
              </a:rPr>
              <a:t>»</a:t>
            </a:r>
            <a:r>
              <a:rPr lang="en-US" sz="2600" i="1" dirty="0">
                <a:solidFill>
                  <a:srgbClr val="7030A0"/>
                </a:solidFill>
              </a:rPr>
              <a:t>, </a:t>
            </a:r>
            <a:r>
              <a:rPr lang="el-GR" sz="2600" i="1" dirty="0">
                <a:solidFill>
                  <a:srgbClr val="7030A0"/>
                </a:solidFill>
              </a:rPr>
              <a:t>στο κάτω</a:t>
            </a:r>
            <a:r>
              <a:rPr lang="en-US" sz="2600" i="1" dirty="0">
                <a:solidFill>
                  <a:srgbClr val="7030A0"/>
                </a:solidFill>
              </a:rPr>
              <a:t> </a:t>
            </a:r>
            <a:r>
              <a:rPr lang="el-GR" sz="2600" i="1" dirty="0">
                <a:solidFill>
                  <a:srgbClr val="7030A0"/>
                </a:solidFill>
              </a:rPr>
              <a:t>μέρος της οθόνης, δηλαδή την προβολή που έχει η παρουσίαση μόλις την</a:t>
            </a:r>
            <a:r>
              <a:rPr lang="en-US" sz="2600" i="1" dirty="0">
                <a:solidFill>
                  <a:srgbClr val="7030A0"/>
                </a:solidFill>
              </a:rPr>
              <a:t> </a:t>
            </a:r>
            <a:r>
              <a:rPr lang="el-GR" sz="2600" i="1" dirty="0">
                <a:solidFill>
                  <a:srgbClr val="7030A0"/>
                </a:solidFill>
              </a:rPr>
              <a:t>ανοίξω στον υπολογιστή μου.</a:t>
            </a:r>
          </a:p>
          <a:p>
            <a:pPr marL="0" indent="0">
              <a:buNone/>
            </a:pPr>
            <a:endParaRPr lang="el-GR" sz="26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l-GR" sz="26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l-GR" sz="2600" i="1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l-GR" sz="2600" i="1" dirty="0">
                <a:solidFill>
                  <a:srgbClr val="7030A0"/>
                </a:solidFill>
              </a:rPr>
              <a:t>Αν δουλεύω στον Η.Υ., θυμάμαι πάντοτε να αποθηκεύω την εργασία μου, προτού</a:t>
            </a:r>
          </a:p>
          <a:p>
            <a:pPr marL="0" indent="0">
              <a:buNone/>
            </a:pPr>
            <a:r>
              <a:rPr lang="el-GR" sz="2600" i="1" dirty="0">
                <a:solidFill>
                  <a:srgbClr val="7030A0"/>
                </a:solidFill>
              </a:rPr>
              <a:t>αποχωρήσω.</a:t>
            </a:r>
          </a:p>
          <a:p>
            <a:pPr marL="0" indent="0">
              <a:buNone/>
            </a:pPr>
            <a:r>
              <a:rPr lang="el-GR" sz="2600" i="1" dirty="0">
                <a:solidFill>
                  <a:srgbClr val="7030A0"/>
                </a:solidFill>
              </a:rPr>
              <a:t>- Αν εκτυπώσω την παρουσίαση, μπορώ να συμπληρώσω τις εργασίες μου στο χαρτί, ή  σ’ ένα τετράδιο.</a:t>
            </a:r>
          </a:p>
          <a:p>
            <a:pPr>
              <a:buFontTx/>
              <a:buChar char="-"/>
            </a:pPr>
            <a:r>
              <a:rPr lang="el-GR" sz="2600" i="1" dirty="0">
                <a:solidFill>
                  <a:srgbClr val="7030A0"/>
                </a:solidFill>
              </a:rPr>
              <a:t>Αν απλά βλέπω την παρουσίαση (στον Η.Υ., στο </a:t>
            </a:r>
            <a:r>
              <a:rPr lang="el-GR" sz="2600" i="1" dirty="0" err="1">
                <a:solidFill>
                  <a:srgbClr val="7030A0"/>
                </a:solidFill>
              </a:rPr>
              <a:t>τάπλετ</a:t>
            </a:r>
            <a:r>
              <a:rPr lang="el-GR" sz="2600" i="1" dirty="0">
                <a:solidFill>
                  <a:srgbClr val="7030A0"/>
                </a:solidFill>
              </a:rPr>
              <a:t> ή στο κινητό τηλέφωνο), μπορώ να διαβάζω τις πληροφορίες, να δείχνω και να απαντώ προφορικά.  </a:t>
            </a:r>
          </a:p>
          <a:p>
            <a:endParaRPr 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AD2DA4-2520-4A56-8752-990AE5CEEBA2}"/>
              </a:ext>
            </a:extLst>
          </p:cNvPr>
          <p:cNvGrpSpPr/>
          <p:nvPr/>
        </p:nvGrpSpPr>
        <p:grpSpPr>
          <a:xfrm>
            <a:off x="2375714" y="2415028"/>
            <a:ext cx="6447537" cy="1229604"/>
            <a:chOff x="5803475" y="4545497"/>
            <a:chExt cx="6447537" cy="12296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8112C3-4C47-40BF-8C95-0D8B009BE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03475" y="4545497"/>
              <a:ext cx="6447537" cy="1229604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9E102A6-112A-454A-84C2-B07D7FDB4D53}"/>
                </a:ext>
              </a:extLst>
            </p:cNvPr>
            <p:cNvSpPr/>
            <p:nvPr/>
          </p:nvSpPr>
          <p:spPr>
            <a:xfrm>
              <a:off x="8574158" y="4757531"/>
              <a:ext cx="537336" cy="5154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F8D63A-2222-4426-A776-6132EE3583E7}"/>
                </a:ext>
              </a:extLst>
            </p:cNvPr>
            <p:cNvCxnSpPr>
              <a:cxnSpLocks/>
            </p:cNvCxnSpPr>
            <p:nvPr/>
          </p:nvCxnSpPr>
          <p:spPr>
            <a:xfrm>
              <a:off x="9006299" y="5184211"/>
              <a:ext cx="336484" cy="754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76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06"/>
            <a:ext cx="12192000" cy="17675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B050"/>
                </a:solidFill>
                <a:latin typeface="+mj-lt"/>
              </a:rPr>
              <a:t>Ο μικρός Γιώργος πήγε εκδρομή στο βουνό μαζί με τους γονείς του. Ενώ περπατούσαν στο βουνό, συνάντησαν ένα ποταμάκι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, </a:t>
            </a:r>
            <a:r>
              <a:rPr lang="el-GR" b="1" dirty="0">
                <a:solidFill>
                  <a:srgbClr val="00B050"/>
                </a:solidFill>
                <a:latin typeface="+mj-lt"/>
              </a:rPr>
              <a:t>όπου κυλούσε νερό. Ο Γιώργος σκέφτηκε: </a:t>
            </a:r>
          </a:p>
          <a:p>
            <a:pPr marL="0" indent="0" algn="ctr">
              <a:buNone/>
            </a:pPr>
            <a:r>
              <a:rPr lang="el-GR" b="1" i="1" u="sng" dirty="0">
                <a:solidFill>
                  <a:srgbClr val="00B050"/>
                </a:solidFill>
              </a:rPr>
              <a:t>Από πού ξεκινάει το νερό στο ποταμάκι και προς τα πού συνεχίζει το «ταξίδι» του;</a:t>
            </a:r>
            <a:r>
              <a:rPr lang="el-GR" b="1" u="sng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026" name="Picture 2" descr="Free Boy Clipart, Download Free Clip Art, Free Clip Art on Clipart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6611" y="1417983"/>
            <a:ext cx="1205389" cy="245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75652" y="2076210"/>
            <a:ext cx="6824870" cy="35086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rgbClr val="CC0066"/>
                </a:solidFill>
              </a:rPr>
              <a:t>Παρακολουθώ το βίντεο και σκέφτομαι…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i="1" dirty="0">
                <a:solidFill>
                  <a:srgbClr val="CC0066"/>
                </a:solidFill>
              </a:rPr>
              <a:t>Τι βλέπω; Πώς είναι;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i="1" dirty="0">
                <a:solidFill>
                  <a:srgbClr val="CC0066"/>
                </a:solidFill>
              </a:rPr>
              <a:t>Πού μπορεί να είναι το μέρος αυτό;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i="1" dirty="0">
                <a:solidFill>
                  <a:srgbClr val="CC0066"/>
                </a:solidFill>
              </a:rPr>
              <a:t>Μοιάζει με κάποιον τόπο που γνωρίζω;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i="1" dirty="0">
                <a:solidFill>
                  <a:srgbClr val="CC0066"/>
                </a:solidFill>
              </a:rPr>
              <a:t>Τι θα άκουγα αν ήμουν εκεί;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i="1" dirty="0">
                <a:solidFill>
                  <a:srgbClr val="CC0066"/>
                </a:solidFill>
              </a:rPr>
              <a:t>Τι θα έκανα αν βρισκόμουν εκεί;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" name="Stream_Flowing">
            <a:hlinkClick r:id="" action="ppaction://media"/>
            <a:extLst>
              <a:ext uri="{FF2B5EF4-FFF2-40B4-BE49-F238E27FC236}">
                <a16:creationId xmlns:a16="http://schemas.microsoft.com/office/drawing/2014/main" id="{B0F092D0-7A2D-45DD-917E-F6B4EEADDF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207" y="2075659"/>
            <a:ext cx="3608908" cy="2706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90D92-F402-48D2-BD8F-3C573041DE4F}"/>
              </a:ext>
            </a:extLst>
          </p:cNvPr>
          <p:cNvSpPr txBox="1"/>
          <p:nvPr/>
        </p:nvSpPr>
        <p:spPr>
          <a:xfrm>
            <a:off x="11145078" y="-39756"/>
            <a:ext cx="1113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/>
              <a:t>Μάθημα 1</a:t>
            </a:r>
            <a:endParaRPr lang="en-CY" sz="1600" b="1" i="1" dirty="0"/>
          </a:p>
        </p:txBody>
      </p:sp>
    </p:spTree>
    <p:extLst>
      <p:ext uri="{BB962C8B-B14F-4D97-AF65-F5344CB8AC3E}">
        <p14:creationId xmlns:p14="http://schemas.microsoft.com/office/powerpoint/2010/main" val="36473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50" y="1325217"/>
            <a:ext cx="8183795" cy="4990895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512"/>
            <a:ext cx="11502885" cy="927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b="1" dirty="0">
                <a:solidFill>
                  <a:srgbClr val="00B050"/>
                </a:solidFill>
                <a:latin typeface="+mj-lt"/>
              </a:rPr>
              <a:t>Τράβηξε με το ποντίκι σου το </a:t>
            </a:r>
            <a:r>
              <a:rPr lang="el-GR" sz="2600" b="1" u="sng" dirty="0">
                <a:solidFill>
                  <a:srgbClr val="00B050"/>
                </a:solidFill>
                <a:latin typeface="+mj-lt"/>
              </a:rPr>
              <a:t>«ψηλότερο έδαφος»</a:t>
            </a:r>
            <a:r>
              <a:rPr lang="el-GR" sz="2600" b="1" dirty="0">
                <a:solidFill>
                  <a:srgbClr val="00B050"/>
                </a:solidFill>
                <a:latin typeface="+mj-lt"/>
              </a:rPr>
              <a:t> στη σωστή θέση πάνω στην εικόνα. </a:t>
            </a:r>
          </a:p>
          <a:p>
            <a:pPr marL="0" indent="0">
              <a:buNone/>
            </a:pPr>
            <a:r>
              <a:rPr lang="el-GR" sz="2600" b="1" dirty="0">
                <a:solidFill>
                  <a:srgbClr val="00B050"/>
                </a:solidFill>
                <a:latin typeface="+mj-lt"/>
              </a:rPr>
              <a:t>Τώρα, τράβηξε το </a:t>
            </a:r>
            <a:r>
              <a:rPr lang="el-GR" sz="2600" b="1" u="sng" dirty="0">
                <a:solidFill>
                  <a:srgbClr val="00B050"/>
                </a:solidFill>
                <a:latin typeface="+mj-lt"/>
              </a:rPr>
              <a:t>«χαμηλότερο έδαφος</a:t>
            </a:r>
            <a:r>
              <a:rPr lang="el-GR" sz="2600" u="sng" dirty="0">
                <a:solidFill>
                  <a:srgbClr val="00B050"/>
                </a:solidFill>
                <a:latin typeface="+mj-lt"/>
              </a:rPr>
              <a:t>»</a:t>
            </a:r>
            <a:r>
              <a:rPr lang="el-GR" sz="2600" dirty="0">
                <a:solidFill>
                  <a:srgbClr val="00B050"/>
                </a:solidFill>
                <a:latin typeface="+mj-lt"/>
              </a:rPr>
              <a:t> </a:t>
            </a:r>
            <a:r>
              <a:rPr lang="el-GR" sz="2600" b="1" dirty="0">
                <a:solidFill>
                  <a:srgbClr val="00B050"/>
                </a:solidFill>
                <a:latin typeface="+mj-lt"/>
              </a:rPr>
              <a:t>στη σωστή θέση</a:t>
            </a:r>
            <a:r>
              <a:rPr lang="el-GR" sz="2600" dirty="0">
                <a:solidFill>
                  <a:srgbClr val="00B050"/>
                </a:solidFill>
                <a:latin typeface="+mj-lt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9011478" y="2141883"/>
            <a:ext cx="2491407" cy="76862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r>
              <a:rPr lang="el-GR" sz="2400" b="1" dirty="0">
                <a:solidFill>
                  <a:srgbClr val="CC0066"/>
                </a:solidFill>
              </a:rPr>
              <a:t>ψηλότερο έδαφος</a:t>
            </a:r>
          </a:p>
          <a:p>
            <a:pPr algn="ctr"/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CF9EC6-AF87-402D-BC22-1126BF7C8FB3}"/>
              </a:ext>
            </a:extLst>
          </p:cNvPr>
          <p:cNvSpPr/>
          <p:nvPr/>
        </p:nvSpPr>
        <p:spPr>
          <a:xfrm>
            <a:off x="9011479" y="3289852"/>
            <a:ext cx="2491407" cy="76862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r>
              <a:rPr lang="el-GR" sz="2400" b="1" dirty="0">
                <a:solidFill>
                  <a:srgbClr val="CC0066"/>
                </a:solidFill>
              </a:rPr>
              <a:t>χαμηλότερο</a:t>
            </a:r>
          </a:p>
          <a:p>
            <a:pPr algn="ctr"/>
            <a:r>
              <a:rPr lang="el-GR" sz="2400" b="1" dirty="0">
                <a:solidFill>
                  <a:srgbClr val="CC0066"/>
                </a:solidFill>
              </a:rPr>
              <a:t>έδαφος</a:t>
            </a:r>
          </a:p>
          <a:p>
            <a:pPr algn="ctr"/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6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9123"/>
            <a:ext cx="7932608" cy="4837708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-31947" y="38183"/>
            <a:ext cx="12237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B050"/>
                </a:solidFill>
                <a:latin typeface="+mj-lt"/>
              </a:rPr>
              <a:t>Σύρε με το ποντίκι σου τις λέξεις στη σωστή </a:t>
            </a:r>
            <a:r>
              <a:rPr lang="el-GR" sz="2800" b="1" dirty="0" err="1">
                <a:solidFill>
                  <a:srgbClr val="00B050"/>
                </a:solidFill>
                <a:latin typeface="+mj-lt"/>
              </a:rPr>
              <a:t>θέση,πάνω</a:t>
            </a:r>
            <a:r>
              <a:rPr lang="el-GR" sz="2800" b="1" dirty="0">
                <a:solidFill>
                  <a:srgbClr val="00B050"/>
                </a:solidFill>
                <a:latin typeface="+mj-lt"/>
              </a:rPr>
              <a:t> στην εικόνα </a:t>
            </a:r>
            <a:r>
              <a:rPr lang="el-GR" sz="2400" b="1" dirty="0">
                <a:solidFill>
                  <a:srgbClr val="00B050"/>
                </a:solidFill>
                <a:latin typeface="+mj-lt"/>
              </a:rPr>
              <a:t>(μοντέλο ποταμού)</a:t>
            </a:r>
            <a:r>
              <a:rPr lang="el-GR" sz="2800" b="1" dirty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el-GR" dirty="0"/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E1E8C7-C5B8-4BD6-AD9E-2EDC6EF09293}"/>
              </a:ext>
            </a:extLst>
          </p:cNvPr>
          <p:cNvSpPr/>
          <p:nvPr/>
        </p:nvSpPr>
        <p:spPr>
          <a:xfrm>
            <a:off x="9271856" y="4059225"/>
            <a:ext cx="2562335" cy="76862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r>
              <a:rPr lang="el-GR" sz="3600" b="1" dirty="0">
                <a:solidFill>
                  <a:srgbClr val="CC0066"/>
                </a:solidFill>
              </a:rPr>
              <a:t>βουνό</a:t>
            </a:r>
          </a:p>
          <a:p>
            <a:pPr algn="ctr"/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084CC2-C04C-4284-B375-19179057204D}"/>
              </a:ext>
            </a:extLst>
          </p:cNvPr>
          <p:cNvSpPr/>
          <p:nvPr/>
        </p:nvSpPr>
        <p:spPr>
          <a:xfrm>
            <a:off x="9271856" y="5175720"/>
            <a:ext cx="2562336" cy="76862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tx1"/>
              </a:solidFill>
            </a:endParaRPr>
          </a:p>
          <a:p>
            <a:pPr algn="ctr"/>
            <a:r>
              <a:rPr lang="el-GR" sz="3600" b="1" dirty="0">
                <a:solidFill>
                  <a:srgbClr val="CC0066"/>
                </a:solidFill>
              </a:rPr>
              <a:t>πεδιάδα</a:t>
            </a:r>
          </a:p>
          <a:p>
            <a:pPr algn="ctr"/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262615-6268-41B9-8226-E3F8CF3F2D44}"/>
              </a:ext>
            </a:extLst>
          </p:cNvPr>
          <p:cNvSpPr txBox="1"/>
          <p:nvPr/>
        </p:nvSpPr>
        <p:spPr>
          <a:xfrm>
            <a:off x="4321780" y="1034293"/>
            <a:ext cx="7805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dirty="0">
                <a:solidFill>
                  <a:srgbClr val="CC0066"/>
                </a:solidFill>
              </a:rPr>
              <a:t>Το «ψηλότερο έδαφος» λέγεται </a:t>
            </a:r>
            <a:r>
              <a:rPr lang="el-GR" sz="3200" u="sng" dirty="0">
                <a:solidFill>
                  <a:srgbClr val="CC0066"/>
                </a:solidFill>
              </a:rPr>
              <a:t>βουνό</a:t>
            </a:r>
            <a:r>
              <a:rPr lang="el-GR" sz="3200" dirty="0">
                <a:solidFill>
                  <a:srgbClr val="CC0066"/>
                </a:solidFill>
              </a:rPr>
              <a:t>.</a:t>
            </a:r>
          </a:p>
          <a:p>
            <a:endParaRPr lang="el-GR" sz="3200" dirty="0">
              <a:solidFill>
                <a:srgbClr val="CC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dirty="0">
                <a:solidFill>
                  <a:srgbClr val="CC0066"/>
                </a:solidFill>
              </a:rPr>
              <a:t>Το «χαμηλότερο έδαφος» λέγεται </a:t>
            </a:r>
            <a:r>
              <a:rPr lang="el-GR" sz="3200" u="sng" dirty="0">
                <a:solidFill>
                  <a:srgbClr val="CC0066"/>
                </a:solidFill>
              </a:rPr>
              <a:t>πεδιάδα</a:t>
            </a:r>
            <a:r>
              <a:rPr lang="el-GR" sz="3200" dirty="0">
                <a:solidFill>
                  <a:srgbClr val="CC0066"/>
                </a:solidFill>
              </a:rPr>
              <a:t>.</a:t>
            </a:r>
            <a:endParaRPr lang="en-CY" sz="3200" dirty="0"/>
          </a:p>
        </p:txBody>
      </p:sp>
    </p:spTree>
    <p:extLst>
      <p:ext uri="{BB962C8B-B14F-4D97-AF65-F5344CB8AC3E}">
        <p14:creationId xmlns:p14="http://schemas.microsoft.com/office/powerpoint/2010/main" val="354918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7" y="2504662"/>
            <a:ext cx="6747135" cy="4368165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35678" y="1381141"/>
            <a:ext cx="7495505" cy="278537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500" u="sng" dirty="0"/>
              <a:t>Σύρε με το ποντίκι σου τις λέξεις στη σωστή θέση.</a:t>
            </a:r>
          </a:p>
          <a:p>
            <a:endParaRPr lang="el-GR" sz="2500" dirty="0"/>
          </a:p>
          <a:p>
            <a:r>
              <a:rPr lang="el-GR" sz="2500" dirty="0"/>
              <a:t>Το βουνό βρίσκεται πιο …………………… από την πεδιάδα.</a:t>
            </a:r>
          </a:p>
          <a:p>
            <a:endParaRPr lang="el-GR" sz="2500" dirty="0"/>
          </a:p>
          <a:p>
            <a:r>
              <a:rPr lang="el-GR" sz="2500" dirty="0"/>
              <a:t>Η πεδιάδα βρίσκεται πιο ……………….…….. από το βουνό.</a:t>
            </a:r>
          </a:p>
          <a:p>
            <a:endParaRPr lang="el-GR" sz="2500" dirty="0"/>
          </a:p>
          <a:p>
            <a:r>
              <a:rPr lang="el-GR" sz="2500" dirty="0"/>
              <a:t>Το χαμηλό έδαφος φτάνει μέχρι την …………………..……… .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10394315" y="960876"/>
            <a:ext cx="1352282" cy="321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500" dirty="0"/>
              <a:t>ψηλά</a:t>
            </a:r>
          </a:p>
        </p:txBody>
      </p:sp>
      <p:sp>
        <p:nvSpPr>
          <p:cNvPr id="8" name="Rectangle 7"/>
          <p:cNvSpPr/>
          <p:nvPr/>
        </p:nvSpPr>
        <p:spPr>
          <a:xfrm>
            <a:off x="5133325" y="947623"/>
            <a:ext cx="1303285" cy="321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500" dirty="0"/>
              <a:t>χαμηλά</a:t>
            </a:r>
          </a:p>
        </p:txBody>
      </p:sp>
      <p:sp>
        <p:nvSpPr>
          <p:cNvPr id="9" name="Rectangle 8"/>
          <p:cNvSpPr/>
          <p:nvPr/>
        </p:nvSpPr>
        <p:spPr>
          <a:xfrm>
            <a:off x="6847507" y="947623"/>
            <a:ext cx="1416676" cy="321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500" dirty="0"/>
              <a:t>πεδιάδα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674" y="344575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βουνό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1634" y="5386363"/>
            <a:ext cx="108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πεδιάδα</a:t>
            </a:r>
          </a:p>
        </p:txBody>
      </p:sp>
      <p:sp>
        <p:nvSpPr>
          <p:cNvPr id="12" name="TextBox 11"/>
          <p:cNvSpPr txBox="1"/>
          <p:nvPr/>
        </p:nvSpPr>
        <p:spPr>
          <a:xfrm rot="19597326">
            <a:off x="5196488" y="5678458"/>
            <a:ext cx="10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θάλασσα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75069" y="960875"/>
            <a:ext cx="1401120" cy="321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500" dirty="0"/>
              <a:t>θάλασσα</a:t>
            </a:r>
            <a:r>
              <a:rPr lang="el-GR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AF05FC-DE15-494F-A4A0-FD172F5B867D}"/>
              </a:ext>
            </a:extLst>
          </p:cNvPr>
          <p:cNvSpPr txBox="1"/>
          <p:nvPr/>
        </p:nvSpPr>
        <p:spPr>
          <a:xfrm>
            <a:off x="0" y="60746"/>
            <a:ext cx="101698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B050"/>
                </a:solidFill>
                <a:latin typeface="+mj-lt"/>
              </a:rPr>
              <a:t>Σύρε με το ποντίκι σου την κάθε λέξη στην πρόταση που ταιριάζει.</a:t>
            </a:r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26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012" y="457457"/>
            <a:ext cx="9017692" cy="5838147"/>
          </a:xfrm>
        </p:spPr>
      </p:pic>
      <p:sp>
        <p:nvSpPr>
          <p:cNvPr id="17" name="Freeform 16"/>
          <p:cNvSpPr/>
          <p:nvPr/>
        </p:nvSpPr>
        <p:spPr>
          <a:xfrm>
            <a:off x="3558540" y="1657350"/>
            <a:ext cx="1634490" cy="1543050"/>
          </a:xfrm>
          <a:custGeom>
            <a:avLst/>
            <a:gdLst>
              <a:gd name="connsiteX0" fmla="*/ 0 w 1634490"/>
              <a:gd name="connsiteY0" fmla="*/ 0 h 1543050"/>
              <a:gd name="connsiteX1" fmla="*/ 11430 w 1634490"/>
              <a:gd name="connsiteY1" fmla="*/ 137160 h 1543050"/>
              <a:gd name="connsiteX2" fmla="*/ 57150 w 1634490"/>
              <a:gd name="connsiteY2" fmla="*/ 194310 h 1543050"/>
              <a:gd name="connsiteX3" fmla="*/ 228600 w 1634490"/>
              <a:gd name="connsiteY3" fmla="*/ 297180 h 1543050"/>
              <a:gd name="connsiteX4" fmla="*/ 331470 w 1634490"/>
              <a:gd name="connsiteY4" fmla="*/ 422910 h 1543050"/>
              <a:gd name="connsiteX5" fmla="*/ 388620 w 1634490"/>
              <a:gd name="connsiteY5" fmla="*/ 571500 h 1543050"/>
              <a:gd name="connsiteX6" fmla="*/ 422910 w 1634490"/>
              <a:gd name="connsiteY6" fmla="*/ 685800 h 1543050"/>
              <a:gd name="connsiteX7" fmla="*/ 434340 w 1634490"/>
              <a:gd name="connsiteY7" fmla="*/ 811530 h 1543050"/>
              <a:gd name="connsiteX8" fmla="*/ 502920 w 1634490"/>
              <a:gd name="connsiteY8" fmla="*/ 925830 h 1543050"/>
              <a:gd name="connsiteX9" fmla="*/ 708660 w 1634490"/>
              <a:gd name="connsiteY9" fmla="*/ 1051560 h 1543050"/>
              <a:gd name="connsiteX10" fmla="*/ 994410 w 1634490"/>
              <a:gd name="connsiteY10" fmla="*/ 1131570 h 1543050"/>
              <a:gd name="connsiteX11" fmla="*/ 1177290 w 1634490"/>
              <a:gd name="connsiteY11" fmla="*/ 1223010 h 1543050"/>
              <a:gd name="connsiteX12" fmla="*/ 1394460 w 1634490"/>
              <a:gd name="connsiteY12" fmla="*/ 1360170 h 1543050"/>
              <a:gd name="connsiteX13" fmla="*/ 1520190 w 1634490"/>
              <a:gd name="connsiteY13" fmla="*/ 1497330 h 1543050"/>
              <a:gd name="connsiteX14" fmla="*/ 1634490 w 1634490"/>
              <a:gd name="connsiteY14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4490" h="1543050">
                <a:moveTo>
                  <a:pt x="0" y="0"/>
                </a:moveTo>
                <a:cubicBezTo>
                  <a:pt x="952" y="52387"/>
                  <a:pt x="1905" y="104775"/>
                  <a:pt x="11430" y="137160"/>
                </a:cubicBezTo>
                <a:cubicBezTo>
                  <a:pt x="20955" y="169545"/>
                  <a:pt x="20955" y="167640"/>
                  <a:pt x="57150" y="194310"/>
                </a:cubicBezTo>
                <a:cubicBezTo>
                  <a:pt x="93345" y="220980"/>
                  <a:pt x="182880" y="259080"/>
                  <a:pt x="228600" y="297180"/>
                </a:cubicBezTo>
                <a:cubicBezTo>
                  <a:pt x="274320" y="335280"/>
                  <a:pt x="304800" y="377190"/>
                  <a:pt x="331470" y="422910"/>
                </a:cubicBezTo>
                <a:cubicBezTo>
                  <a:pt x="358140" y="468630"/>
                  <a:pt x="373380" y="527685"/>
                  <a:pt x="388620" y="571500"/>
                </a:cubicBezTo>
                <a:cubicBezTo>
                  <a:pt x="403860" y="615315"/>
                  <a:pt x="415290" y="645795"/>
                  <a:pt x="422910" y="685800"/>
                </a:cubicBezTo>
                <a:cubicBezTo>
                  <a:pt x="430530" y="725805"/>
                  <a:pt x="421005" y="771525"/>
                  <a:pt x="434340" y="811530"/>
                </a:cubicBezTo>
                <a:cubicBezTo>
                  <a:pt x="447675" y="851535"/>
                  <a:pt x="457200" y="885825"/>
                  <a:pt x="502920" y="925830"/>
                </a:cubicBezTo>
                <a:cubicBezTo>
                  <a:pt x="548640" y="965835"/>
                  <a:pt x="626745" y="1017270"/>
                  <a:pt x="708660" y="1051560"/>
                </a:cubicBezTo>
                <a:cubicBezTo>
                  <a:pt x="790575" y="1085850"/>
                  <a:pt x="916305" y="1102995"/>
                  <a:pt x="994410" y="1131570"/>
                </a:cubicBezTo>
                <a:cubicBezTo>
                  <a:pt x="1072515" y="1160145"/>
                  <a:pt x="1110615" y="1184910"/>
                  <a:pt x="1177290" y="1223010"/>
                </a:cubicBezTo>
                <a:cubicBezTo>
                  <a:pt x="1243965" y="1261110"/>
                  <a:pt x="1337310" y="1314450"/>
                  <a:pt x="1394460" y="1360170"/>
                </a:cubicBezTo>
                <a:cubicBezTo>
                  <a:pt x="1451610" y="1405890"/>
                  <a:pt x="1480185" y="1466850"/>
                  <a:pt x="1520190" y="1497330"/>
                </a:cubicBezTo>
                <a:cubicBezTo>
                  <a:pt x="1560195" y="1527810"/>
                  <a:pt x="1597342" y="1535430"/>
                  <a:pt x="1634490" y="154305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0969" y="303827"/>
            <a:ext cx="464101" cy="432048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728" y="92158"/>
            <a:ext cx="464101" cy="432048"/>
          </a:xfrm>
          <a:prstGeom prst="rect">
            <a:avLst/>
          </a:prstGeom>
          <a:noFill/>
        </p:spPr>
      </p:pic>
      <p:pic>
        <p:nvPicPr>
          <p:cNvPr id="24" name="Picture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657" y="87803"/>
            <a:ext cx="464101" cy="432048"/>
          </a:xfrm>
          <a:prstGeom prst="rect">
            <a:avLst/>
          </a:prstGeom>
          <a:noFill/>
        </p:spPr>
      </p:pic>
      <p:pic>
        <p:nvPicPr>
          <p:cNvPr id="25" name="Picture 2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581" y="374643"/>
            <a:ext cx="464101" cy="432048"/>
          </a:xfrm>
          <a:prstGeom prst="rect">
            <a:avLst/>
          </a:prstGeom>
          <a:noFill/>
        </p:spPr>
      </p:pic>
      <p:pic>
        <p:nvPicPr>
          <p:cNvPr id="26" name="Picture 2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675" y="2132856"/>
            <a:ext cx="464101" cy="432048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3972" y="1738285"/>
            <a:ext cx="464101" cy="432048"/>
          </a:xfrm>
          <a:prstGeom prst="rect">
            <a:avLst/>
          </a:prstGeom>
          <a:noFill/>
        </p:spPr>
      </p:pic>
      <p:pic>
        <p:nvPicPr>
          <p:cNvPr id="28" name="Picture 2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6159" y="3232571"/>
            <a:ext cx="464101" cy="432048"/>
          </a:xfrm>
          <a:prstGeom prst="rect">
            <a:avLst/>
          </a:prstGeom>
          <a:noFill/>
        </p:spPr>
      </p:pic>
      <p:sp>
        <p:nvSpPr>
          <p:cNvPr id="2" name="Freeform 1"/>
          <p:cNvSpPr/>
          <p:nvPr/>
        </p:nvSpPr>
        <p:spPr>
          <a:xfrm>
            <a:off x="3089910" y="1543050"/>
            <a:ext cx="641802" cy="390470"/>
          </a:xfrm>
          <a:custGeom>
            <a:avLst/>
            <a:gdLst>
              <a:gd name="connsiteX0" fmla="*/ 0 w 641802"/>
              <a:gd name="connsiteY0" fmla="*/ 0 h 390470"/>
              <a:gd name="connsiteX1" fmla="*/ 57150 w 641802"/>
              <a:gd name="connsiteY1" fmla="*/ 114300 h 390470"/>
              <a:gd name="connsiteX2" fmla="*/ 137160 w 641802"/>
              <a:gd name="connsiteY2" fmla="*/ 171450 h 390470"/>
              <a:gd name="connsiteX3" fmla="*/ 228600 w 641802"/>
              <a:gd name="connsiteY3" fmla="*/ 217170 h 390470"/>
              <a:gd name="connsiteX4" fmla="*/ 308610 w 641802"/>
              <a:gd name="connsiteY4" fmla="*/ 194310 h 390470"/>
              <a:gd name="connsiteX5" fmla="*/ 365760 w 641802"/>
              <a:gd name="connsiteY5" fmla="*/ 274320 h 390470"/>
              <a:gd name="connsiteX6" fmla="*/ 468630 w 641802"/>
              <a:gd name="connsiteY6" fmla="*/ 342900 h 390470"/>
              <a:gd name="connsiteX7" fmla="*/ 617220 w 641802"/>
              <a:gd name="connsiteY7" fmla="*/ 388620 h 390470"/>
              <a:gd name="connsiteX8" fmla="*/ 640080 w 641802"/>
              <a:gd name="connsiteY8" fmla="*/ 377190 h 3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802" h="390470">
                <a:moveTo>
                  <a:pt x="0" y="0"/>
                </a:moveTo>
                <a:cubicBezTo>
                  <a:pt x="17145" y="42862"/>
                  <a:pt x="34290" y="85725"/>
                  <a:pt x="57150" y="114300"/>
                </a:cubicBezTo>
                <a:cubicBezTo>
                  <a:pt x="80010" y="142875"/>
                  <a:pt x="108585" y="154305"/>
                  <a:pt x="137160" y="171450"/>
                </a:cubicBezTo>
                <a:cubicBezTo>
                  <a:pt x="165735" y="188595"/>
                  <a:pt x="200025" y="213360"/>
                  <a:pt x="228600" y="217170"/>
                </a:cubicBezTo>
                <a:cubicBezTo>
                  <a:pt x="257175" y="220980"/>
                  <a:pt x="285750" y="184785"/>
                  <a:pt x="308610" y="194310"/>
                </a:cubicBezTo>
                <a:cubicBezTo>
                  <a:pt x="331470" y="203835"/>
                  <a:pt x="339090" y="249555"/>
                  <a:pt x="365760" y="274320"/>
                </a:cubicBezTo>
                <a:cubicBezTo>
                  <a:pt x="392430" y="299085"/>
                  <a:pt x="426720" y="323850"/>
                  <a:pt x="468630" y="342900"/>
                </a:cubicBezTo>
                <a:cubicBezTo>
                  <a:pt x="510540" y="361950"/>
                  <a:pt x="588645" y="382905"/>
                  <a:pt x="617220" y="388620"/>
                </a:cubicBezTo>
                <a:cubicBezTo>
                  <a:pt x="645795" y="394335"/>
                  <a:pt x="642937" y="385762"/>
                  <a:pt x="640080" y="37719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147061" y="1188720"/>
            <a:ext cx="462699" cy="651510"/>
          </a:xfrm>
          <a:custGeom>
            <a:avLst/>
            <a:gdLst>
              <a:gd name="connsiteX0" fmla="*/ 0 w 462699"/>
              <a:gd name="connsiteY0" fmla="*/ 0 h 651510"/>
              <a:gd name="connsiteX1" fmla="*/ 148590 w 462699"/>
              <a:gd name="connsiteY1" fmla="*/ 114300 h 651510"/>
              <a:gd name="connsiteX2" fmla="*/ 160020 w 462699"/>
              <a:gd name="connsiteY2" fmla="*/ 228600 h 651510"/>
              <a:gd name="connsiteX3" fmla="*/ 217170 w 462699"/>
              <a:gd name="connsiteY3" fmla="*/ 297180 h 651510"/>
              <a:gd name="connsiteX4" fmla="*/ 331470 w 462699"/>
              <a:gd name="connsiteY4" fmla="*/ 388620 h 651510"/>
              <a:gd name="connsiteX5" fmla="*/ 388620 w 462699"/>
              <a:gd name="connsiteY5" fmla="*/ 422910 h 651510"/>
              <a:gd name="connsiteX6" fmla="*/ 400050 w 462699"/>
              <a:gd name="connsiteY6" fmla="*/ 571500 h 651510"/>
              <a:gd name="connsiteX7" fmla="*/ 457200 w 462699"/>
              <a:gd name="connsiteY7" fmla="*/ 628650 h 651510"/>
              <a:gd name="connsiteX8" fmla="*/ 457200 w 462699"/>
              <a:gd name="connsiteY8" fmla="*/ 651510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699" h="651510">
                <a:moveTo>
                  <a:pt x="0" y="0"/>
                </a:moveTo>
                <a:cubicBezTo>
                  <a:pt x="60960" y="38100"/>
                  <a:pt x="121920" y="76200"/>
                  <a:pt x="148590" y="114300"/>
                </a:cubicBezTo>
                <a:cubicBezTo>
                  <a:pt x="175260" y="152400"/>
                  <a:pt x="148590" y="198120"/>
                  <a:pt x="160020" y="228600"/>
                </a:cubicBezTo>
                <a:cubicBezTo>
                  <a:pt x="171450" y="259080"/>
                  <a:pt x="188595" y="270510"/>
                  <a:pt x="217170" y="297180"/>
                </a:cubicBezTo>
                <a:cubicBezTo>
                  <a:pt x="245745" y="323850"/>
                  <a:pt x="302895" y="367665"/>
                  <a:pt x="331470" y="388620"/>
                </a:cubicBezTo>
                <a:cubicBezTo>
                  <a:pt x="360045" y="409575"/>
                  <a:pt x="377190" y="392430"/>
                  <a:pt x="388620" y="422910"/>
                </a:cubicBezTo>
                <a:cubicBezTo>
                  <a:pt x="400050" y="453390"/>
                  <a:pt x="388620" y="537210"/>
                  <a:pt x="400050" y="571500"/>
                </a:cubicBezTo>
                <a:cubicBezTo>
                  <a:pt x="411480" y="605790"/>
                  <a:pt x="447675" y="615315"/>
                  <a:pt x="457200" y="628650"/>
                </a:cubicBezTo>
                <a:cubicBezTo>
                  <a:pt x="466725" y="641985"/>
                  <a:pt x="461962" y="646747"/>
                  <a:pt x="457200" y="65151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544460" y="1265620"/>
            <a:ext cx="402701" cy="506030"/>
          </a:xfrm>
          <a:custGeom>
            <a:avLst/>
            <a:gdLst>
              <a:gd name="connsiteX0" fmla="*/ 402701 w 402701"/>
              <a:gd name="connsiteY0" fmla="*/ 3110 h 506030"/>
              <a:gd name="connsiteX1" fmla="*/ 288401 w 402701"/>
              <a:gd name="connsiteY1" fmla="*/ 14540 h 506030"/>
              <a:gd name="connsiteX2" fmla="*/ 276971 w 402701"/>
              <a:gd name="connsiteY2" fmla="*/ 117410 h 506030"/>
              <a:gd name="connsiteX3" fmla="*/ 162671 w 402701"/>
              <a:gd name="connsiteY3" fmla="*/ 208850 h 506030"/>
              <a:gd name="connsiteX4" fmla="*/ 71231 w 402701"/>
              <a:gd name="connsiteY4" fmla="*/ 266000 h 506030"/>
              <a:gd name="connsiteX5" fmla="*/ 2651 w 402701"/>
              <a:gd name="connsiteY5" fmla="*/ 277430 h 506030"/>
              <a:gd name="connsiteX6" fmla="*/ 14081 w 402701"/>
              <a:gd name="connsiteY6" fmla="*/ 334580 h 506030"/>
              <a:gd name="connsiteX7" fmla="*/ 14081 w 402701"/>
              <a:gd name="connsiteY7" fmla="*/ 471740 h 506030"/>
              <a:gd name="connsiteX8" fmla="*/ 25511 w 402701"/>
              <a:gd name="connsiteY8" fmla="*/ 506030 h 5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01" h="506030">
                <a:moveTo>
                  <a:pt x="402701" y="3110"/>
                </a:moveTo>
                <a:cubicBezTo>
                  <a:pt x="356028" y="-700"/>
                  <a:pt x="309356" y="-4510"/>
                  <a:pt x="288401" y="14540"/>
                </a:cubicBezTo>
                <a:cubicBezTo>
                  <a:pt x="267446" y="33590"/>
                  <a:pt x="297926" y="85025"/>
                  <a:pt x="276971" y="117410"/>
                </a:cubicBezTo>
                <a:cubicBezTo>
                  <a:pt x="256016" y="149795"/>
                  <a:pt x="196961" y="184085"/>
                  <a:pt x="162671" y="208850"/>
                </a:cubicBezTo>
                <a:cubicBezTo>
                  <a:pt x="128381" y="233615"/>
                  <a:pt x="97901" y="254570"/>
                  <a:pt x="71231" y="266000"/>
                </a:cubicBezTo>
                <a:cubicBezTo>
                  <a:pt x="44561" y="277430"/>
                  <a:pt x="12176" y="266000"/>
                  <a:pt x="2651" y="277430"/>
                </a:cubicBezTo>
                <a:cubicBezTo>
                  <a:pt x="-6874" y="288860"/>
                  <a:pt x="12176" y="302195"/>
                  <a:pt x="14081" y="334580"/>
                </a:cubicBezTo>
                <a:cubicBezTo>
                  <a:pt x="15986" y="366965"/>
                  <a:pt x="12176" y="443165"/>
                  <a:pt x="14081" y="471740"/>
                </a:cubicBezTo>
                <a:cubicBezTo>
                  <a:pt x="15986" y="500315"/>
                  <a:pt x="20748" y="503172"/>
                  <a:pt x="25511" y="50603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542467" y="1143000"/>
            <a:ext cx="199966" cy="514350"/>
          </a:xfrm>
          <a:custGeom>
            <a:avLst/>
            <a:gdLst>
              <a:gd name="connsiteX0" fmla="*/ 187523 w 199966"/>
              <a:gd name="connsiteY0" fmla="*/ 0 h 514350"/>
              <a:gd name="connsiteX1" fmla="*/ 198953 w 199966"/>
              <a:gd name="connsiteY1" fmla="*/ 80010 h 514350"/>
              <a:gd name="connsiteX2" fmla="*/ 164663 w 199966"/>
              <a:gd name="connsiteY2" fmla="*/ 148590 h 514350"/>
              <a:gd name="connsiteX3" fmla="*/ 118943 w 199966"/>
              <a:gd name="connsiteY3" fmla="*/ 205740 h 514350"/>
              <a:gd name="connsiteX4" fmla="*/ 96083 w 199966"/>
              <a:gd name="connsiteY4" fmla="*/ 297180 h 514350"/>
              <a:gd name="connsiteX5" fmla="*/ 4643 w 199966"/>
              <a:gd name="connsiteY5" fmla="*/ 331470 h 514350"/>
              <a:gd name="connsiteX6" fmla="*/ 16073 w 199966"/>
              <a:gd name="connsiteY6" fmla="*/ 388620 h 514350"/>
              <a:gd name="connsiteX7" fmla="*/ 38933 w 199966"/>
              <a:gd name="connsiteY7" fmla="*/ 445770 h 514350"/>
              <a:gd name="connsiteX8" fmla="*/ 27503 w 199966"/>
              <a:gd name="connsiteY8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66" h="514350">
                <a:moveTo>
                  <a:pt x="187523" y="0"/>
                </a:moveTo>
                <a:cubicBezTo>
                  <a:pt x="195143" y="27622"/>
                  <a:pt x="202763" y="55245"/>
                  <a:pt x="198953" y="80010"/>
                </a:cubicBezTo>
                <a:cubicBezTo>
                  <a:pt x="195143" y="104775"/>
                  <a:pt x="177998" y="127635"/>
                  <a:pt x="164663" y="148590"/>
                </a:cubicBezTo>
                <a:cubicBezTo>
                  <a:pt x="151328" y="169545"/>
                  <a:pt x="130373" y="180975"/>
                  <a:pt x="118943" y="205740"/>
                </a:cubicBezTo>
                <a:cubicBezTo>
                  <a:pt x="107513" y="230505"/>
                  <a:pt x="115133" y="276225"/>
                  <a:pt x="96083" y="297180"/>
                </a:cubicBezTo>
                <a:cubicBezTo>
                  <a:pt x="77033" y="318135"/>
                  <a:pt x="17978" y="316230"/>
                  <a:pt x="4643" y="331470"/>
                </a:cubicBezTo>
                <a:cubicBezTo>
                  <a:pt x="-8692" y="346710"/>
                  <a:pt x="10358" y="369570"/>
                  <a:pt x="16073" y="388620"/>
                </a:cubicBezTo>
                <a:cubicBezTo>
                  <a:pt x="21788" y="407670"/>
                  <a:pt x="37028" y="424815"/>
                  <a:pt x="38933" y="445770"/>
                </a:cubicBezTo>
                <a:cubicBezTo>
                  <a:pt x="40838" y="466725"/>
                  <a:pt x="34170" y="490537"/>
                  <a:pt x="27503" y="51435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484870" y="4674870"/>
            <a:ext cx="274320" cy="369460"/>
          </a:xfrm>
          <a:custGeom>
            <a:avLst/>
            <a:gdLst>
              <a:gd name="connsiteX0" fmla="*/ 274320 w 274320"/>
              <a:gd name="connsiteY0" fmla="*/ 0 h 369460"/>
              <a:gd name="connsiteX1" fmla="*/ 137160 w 274320"/>
              <a:gd name="connsiteY1" fmla="*/ 125730 h 369460"/>
              <a:gd name="connsiteX2" fmla="*/ 80010 w 274320"/>
              <a:gd name="connsiteY2" fmla="*/ 182880 h 369460"/>
              <a:gd name="connsiteX3" fmla="*/ 34290 w 274320"/>
              <a:gd name="connsiteY3" fmla="*/ 228600 h 369460"/>
              <a:gd name="connsiteX4" fmla="*/ 34290 w 274320"/>
              <a:gd name="connsiteY4" fmla="*/ 274320 h 369460"/>
              <a:gd name="connsiteX5" fmla="*/ 11430 w 274320"/>
              <a:gd name="connsiteY5" fmla="*/ 365760 h 369460"/>
              <a:gd name="connsiteX6" fmla="*/ 0 w 274320"/>
              <a:gd name="connsiteY6" fmla="*/ 342900 h 3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" h="369460">
                <a:moveTo>
                  <a:pt x="274320" y="0"/>
                </a:moveTo>
                <a:lnTo>
                  <a:pt x="137160" y="125730"/>
                </a:lnTo>
                <a:cubicBezTo>
                  <a:pt x="104775" y="156210"/>
                  <a:pt x="80010" y="182880"/>
                  <a:pt x="80010" y="182880"/>
                </a:cubicBezTo>
                <a:cubicBezTo>
                  <a:pt x="62865" y="200025"/>
                  <a:pt x="41910" y="213360"/>
                  <a:pt x="34290" y="228600"/>
                </a:cubicBezTo>
                <a:cubicBezTo>
                  <a:pt x="26670" y="243840"/>
                  <a:pt x="38100" y="251460"/>
                  <a:pt x="34290" y="274320"/>
                </a:cubicBezTo>
                <a:cubicBezTo>
                  <a:pt x="30480" y="297180"/>
                  <a:pt x="17145" y="354330"/>
                  <a:pt x="11430" y="365760"/>
                </a:cubicBezTo>
                <a:cubicBezTo>
                  <a:pt x="5715" y="377190"/>
                  <a:pt x="2857" y="360045"/>
                  <a:pt x="0" y="3429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747760" y="4697730"/>
            <a:ext cx="114300" cy="251460"/>
          </a:xfrm>
          <a:custGeom>
            <a:avLst/>
            <a:gdLst>
              <a:gd name="connsiteX0" fmla="*/ 0 w 114300"/>
              <a:gd name="connsiteY0" fmla="*/ 0 h 251460"/>
              <a:gd name="connsiteX1" fmla="*/ 68580 w 114300"/>
              <a:gd name="connsiteY1" fmla="*/ 102870 h 251460"/>
              <a:gd name="connsiteX2" fmla="*/ 91440 w 114300"/>
              <a:gd name="connsiteY2" fmla="*/ 194310 h 251460"/>
              <a:gd name="connsiteX3" fmla="*/ 114300 w 114300"/>
              <a:gd name="connsiteY3" fmla="*/ 25146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51460">
                <a:moveTo>
                  <a:pt x="0" y="0"/>
                </a:moveTo>
                <a:cubicBezTo>
                  <a:pt x="26670" y="35242"/>
                  <a:pt x="53340" y="70485"/>
                  <a:pt x="68580" y="102870"/>
                </a:cubicBezTo>
                <a:cubicBezTo>
                  <a:pt x="83820" y="135255"/>
                  <a:pt x="83820" y="169545"/>
                  <a:pt x="91440" y="194310"/>
                </a:cubicBezTo>
                <a:cubicBezTo>
                  <a:pt x="99060" y="219075"/>
                  <a:pt x="106680" y="235267"/>
                  <a:pt x="114300" y="25146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770620" y="4720296"/>
            <a:ext cx="377190" cy="131104"/>
          </a:xfrm>
          <a:custGeom>
            <a:avLst/>
            <a:gdLst>
              <a:gd name="connsiteX0" fmla="*/ 0 w 377190"/>
              <a:gd name="connsiteY0" fmla="*/ 23154 h 131104"/>
              <a:gd name="connsiteX1" fmla="*/ 182880 w 377190"/>
              <a:gd name="connsiteY1" fmla="*/ 34584 h 131104"/>
              <a:gd name="connsiteX2" fmla="*/ 217170 w 377190"/>
              <a:gd name="connsiteY2" fmla="*/ 294 h 131104"/>
              <a:gd name="connsiteX3" fmla="*/ 262890 w 377190"/>
              <a:gd name="connsiteY3" fmla="*/ 57444 h 131104"/>
              <a:gd name="connsiteX4" fmla="*/ 331470 w 377190"/>
              <a:gd name="connsiteY4" fmla="*/ 126024 h 131104"/>
              <a:gd name="connsiteX5" fmla="*/ 377190 w 377190"/>
              <a:gd name="connsiteY5" fmla="*/ 126024 h 131104"/>
              <a:gd name="connsiteX6" fmla="*/ 365760 w 377190"/>
              <a:gd name="connsiteY6" fmla="*/ 126024 h 13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" h="131104">
                <a:moveTo>
                  <a:pt x="0" y="23154"/>
                </a:moveTo>
                <a:cubicBezTo>
                  <a:pt x="73342" y="30774"/>
                  <a:pt x="146685" y="38394"/>
                  <a:pt x="182880" y="34584"/>
                </a:cubicBezTo>
                <a:cubicBezTo>
                  <a:pt x="219075" y="30774"/>
                  <a:pt x="203835" y="-3516"/>
                  <a:pt x="217170" y="294"/>
                </a:cubicBezTo>
                <a:cubicBezTo>
                  <a:pt x="230505" y="4104"/>
                  <a:pt x="243840" y="36489"/>
                  <a:pt x="262890" y="57444"/>
                </a:cubicBezTo>
                <a:cubicBezTo>
                  <a:pt x="281940" y="78399"/>
                  <a:pt x="312420" y="114594"/>
                  <a:pt x="331470" y="126024"/>
                </a:cubicBezTo>
                <a:cubicBezTo>
                  <a:pt x="350520" y="137454"/>
                  <a:pt x="377190" y="126024"/>
                  <a:pt x="377190" y="126024"/>
                </a:cubicBezTo>
                <a:lnTo>
                  <a:pt x="365760" y="126024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113020" y="3080205"/>
            <a:ext cx="2137410" cy="1103634"/>
          </a:xfrm>
          <a:custGeom>
            <a:avLst/>
            <a:gdLst>
              <a:gd name="connsiteX0" fmla="*/ 0 w 2137410"/>
              <a:gd name="connsiteY0" fmla="*/ 97335 h 1103634"/>
              <a:gd name="connsiteX1" fmla="*/ 57150 w 2137410"/>
              <a:gd name="connsiteY1" fmla="*/ 131625 h 1103634"/>
              <a:gd name="connsiteX2" fmla="*/ 228600 w 2137410"/>
              <a:gd name="connsiteY2" fmla="*/ 63045 h 1103634"/>
              <a:gd name="connsiteX3" fmla="*/ 354330 w 2137410"/>
              <a:gd name="connsiteY3" fmla="*/ 28755 h 1103634"/>
              <a:gd name="connsiteX4" fmla="*/ 502920 w 2137410"/>
              <a:gd name="connsiteY4" fmla="*/ 5895 h 1103634"/>
              <a:gd name="connsiteX5" fmla="*/ 628650 w 2137410"/>
              <a:gd name="connsiteY5" fmla="*/ 143055 h 1103634"/>
              <a:gd name="connsiteX6" fmla="*/ 742950 w 2137410"/>
              <a:gd name="connsiteY6" fmla="*/ 291645 h 1103634"/>
              <a:gd name="connsiteX7" fmla="*/ 925830 w 2137410"/>
              <a:gd name="connsiteY7" fmla="*/ 383085 h 1103634"/>
              <a:gd name="connsiteX8" fmla="*/ 1097280 w 2137410"/>
              <a:gd name="connsiteY8" fmla="*/ 474525 h 1103634"/>
              <a:gd name="connsiteX9" fmla="*/ 1440180 w 2137410"/>
              <a:gd name="connsiteY9" fmla="*/ 428805 h 1103634"/>
              <a:gd name="connsiteX10" fmla="*/ 1748790 w 2137410"/>
              <a:gd name="connsiteY10" fmla="*/ 383085 h 1103634"/>
              <a:gd name="connsiteX11" fmla="*/ 1920240 w 2137410"/>
              <a:gd name="connsiteY11" fmla="*/ 474525 h 1103634"/>
              <a:gd name="connsiteX12" fmla="*/ 1977390 w 2137410"/>
              <a:gd name="connsiteY12" fmla="*/ 645975 h 1103634"/>
              <a:gd name="connsiteX13" fmla="*/ 1851660 w 2137410"/>
              <a:gd name="connsiteY13" fmla="*/ 771705 h 1103634"/>
              <a:gd name="connsiteX14" fmla="*/ 1805940 w 2137410"/>
              <a:gd name="connsiteY14" fmla="*/ 931725 h 1103634"/>
              <a:gd name="connsiteX15" fmla="*/ 1885950 w 2137410"/>
              <a:gd name="connsiteY15" fmla="*/ 1057455 h 1103634"/>
              <a:gd name="connsiteX16" fmla="*/ 1943100 w 2137410"/>
              <a:gd name="connsiteY16" fmla="*/ 1103175 h 1103634"/>
              <a:gd name="connsiteX17" fmla="*/ 2034540 w 2137410"/>
              <a:gd name="connsiteY17" fmla="*/ 1080315 h 1103634"/>
              <a:gd name="connsiteX18" fmla="*/ 2137410 w 2137410"/>
              <a:gd name="connsiteY18" fmla="*/ 1068885 h 110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37410" h="1103634">
                <a:moveTo>
                  <a:pt x="0" y="97335"/>
                </a:moveTo>
                <a:cubicBezTo>
                  <a:pt x="9525" y="117337"/>
                  <a:pt x="19050" y="137340"/>
                  <a:pt x="57150" y="131625"/>
                </a:cubicBezTo>
                <a:cubicBezTo>
                  <a:pt x="95250" y="125910"/>
                  <a:pt x="179070" y="80190"/>
                  <a:pt x="228600" y="63045"/>
                </a:cubicBezTo>
                <a:cubicBezTo>
                  <a:pt x="278130" y="45900"/>
                  <a:pt x="308610" y="38280"/>
                  <a:pt x="354330" y="28755"/>
                </a:cubicBezTo>
                <a:cubicBezTo>
                  <a:pt x="400050" y="19230"/>
                  <a:pt x="457200" y="-13155"/>
                  <a:pt x="502920" y="5895"/>
                </a:cubicBezTo>
                <a:cubicBezTo>
                  <a:pt x="548640" y="24945"/>
                  <a:pt x="588645" y="95430"/>
                  <a:pt x="628650" y="143055"/>
                </a:cubicBezTo>
                <a:cubicBezTo>
                  <a:pt x="668655" y="190680"/>
                  <a:pt x="693420" y="251640"/>
                  <a:pt x="742950" y="291645"/>
                </a:cubicBezTo>
                <a:cubicBezTo>
                  <a:pt x="792480" y="331650"/>
                  <a:pt x="866775" y="352605"/>
                  <a:pt x="925830" y="383085"/>
                </a:cubicBezTo>
                <a:cubicBezTo>
                  <a:pt x="984885" y="413565"/>
                  <a:pt x="1011555" y="466905"/>
                  <a:pt x="1097280" y="474525"/>
                </a:cubicBezTo>
                <a:cubicBezTo>
                  <a:pt x="1183005" y="482145"/>
                  <a:pt x="1440180" y="428805"/>
                  <a:pt x="1440180" y="428805"/>
                </a:cubicBezTo>
                <a:cubicBezTo>
                  <a:pt x="1548765" y="413565"/>
                  <a:pt x="1668780" y="375465"/>
                  <a:pt x="1748790" y="383085"/>
                </a:cubicBezTo>
                <a:cubicBezTo>
                  <a:pt x="1828800" y="390705"/>
                  <a:pt x="1882140" y="430710"/>
                  <a:pt x="1920240" y="474525"/>
                </a:cubicBezTo>
                <a:cubicBezTo>
                  <a:pt x="1958340" y="518340"/>
                  <a:pt x="1988820" y="596445"/>
                  <a:pt x="1977390" y="645975"/>
                </a:cubicBezTo>
                <a:cubicBezTo>
                  <a:pt x="1965960" y="695505"/>
                  <a:pt x="1880235" y="724080"/>
                  <a:pt x="1851660" y="771705"/>
                </a:cubicBezTo>
                <a:cubicBezTo>
                  <a:pt x="1823085" y="819330"/>
                  <a:pt x="1800225" y="884100"/>
                  <a:pt x="1805940" y="931725"/>
                </a:cubicBezTo>
                <a:cubicBezTo>
                  <a:pt x="1811655" y="979350"/>
                  <a:pt x="1863090" y="1028880"/>
                  <a:pt x="1885950" y="1057455"/>
                </a:cubicBezTo>
                <a:cubicBezTo>
                  <a:pt x="1908810" y="1086030"/>
                  <a:pt x="1918335" y="1099365"/>
                  <a:pt x="1943100" y="1103175"/>
                </a:cubicBezTo>
                <a:cubicBezTo>
                  <a:pt x="1967865" y="1106985"/>
                  <a:pt x="2002155" y="1086030"/>
                  <a:pt x="2034540" y="1080315"/>
                </a:cubicBezTo>
                <a:cubicBezTo>
                  <a:pt x="2066925" y="1074600"/>
                  <a:pt x="2102167" y="1071742"/>
                  <a:pt x="2137410" y="1068885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216140" y="4066854"/>
            <a:ext cx="1897380" cy="523740"/>
          </a:xfrm>
          <a:custGeom>
            <a:avLst/>
            <a:gdLst>
              <a:gd name="connsiteX0" fmla="*/ 0 w 1897380"/>
              <a:gd name="connsiteY0" fmla="*/ 70806 h 523740"/>
              <a:gd name="connsiteX1" fmla="*/ 160020 w 1897380"/>
              <a:gd name="connsiteY1" fmla="*/ 105096 h 523740"/>
              <a:gd name="connsiteX2" fmla="*/ 331470 w 1897380"/>
              <a:gd name="connsiteY2" fmla="*/ 207966 h 523740"/>
              <a:gd name="connsiteX3" fmla="*/ 514350 w 1897380"/>
              <a:gd name="connsiteY3" fmla="*/ 207966 h 523740"/>
              <a:gd name="connsiteX4" fmla="*/ 685800 w 1897380"/>
              <a:gd name="connsiteY4" fmla="*/ 105096 h 523740"/>
              <a:gd name="connsiteX5" fmla="*/ 811530 w 1897380"/>
              <a:gd name="connsiteY5" fmla="*/ 13656 h 523740"/>
              <a:gd name="connsiteX6" fmla="*/ 971550 w 1897380"/>
              <a:gd name="connsiteY6" fmla="*/ 13656 h 523740"/>
              <a:gd name="connsiteX7" fmla="*/ 1051560 w 1897380"/>
              <a:gd name="connsiteY7" fmla="*/ 139386 h 523740"/>
              <a:gd name="connsiteX8" fmla="*/ 960120 w 1897380"/>
              <a:gd name="connsiteY8" fmla="*/ 242256 h 523740"/>
              <a:gd name="connsiteX9" fmla="*/ 914400 w 1897380"/>
              <a:gd name="connsiteY9" fmla="*/ 379416 h 523740"/>
              <a:gd name="connsiteX10" fmla="*/ 1040130 w 1897380"/>
              <a:gd name="connsiteY10" fmla="*/ 505146 h 523740"/>
              <a:gd name="connsiteX11" fmla="*/ 1188720 w 1897380"/>
              <a:gd name="connsiteY11" fmla="*/ 493716 h 523740"/>
              <a:gd name="connsiteX12" fmla="*/ 1371600 w 1897380"/>
              <a:gd name="connsiteY12" fmla="*/ 230826 h 523740"/>
              <a:gd name="connsiteX13" fmla="*/ 1565910 w 1897380"/>
              <a:gd name="connsiteY13" fmla="*/ 105096 h 523740"/>
              <a:gd name="connsiteX14" fmla="*/ 1840230 w 1897380"/>
              <a:gd name="connsiteY14" fmla="*/ 150816 h 523740"/>
              <a:gd name="connsiteX15" fmla="*/ 1897380 w 1897380"/>
              <a:gd name="connsiteY15" fmla="*/ 253686 h 52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7380" h="523740">
                <a:moveTo>
                  <a:pt x="0" y="70806"/>
                </a:moveTo>
                <a:cubicBezTo>
                  <a:pt x="52387" y="76521"/>
                  <a:pt x="104775" y="82236"/>
                  <a:pt x="160020" y="105096"/>
                </a:cubicBezTo>
                <a:cubicBezTo>
                  <a:pt x="215265" y="127956"/>
                  <a:pt x="272415" y="190821"/>
                  <a:pt x="331470" y="207966"/>
                </a:cubicBezTo>
                <a:cubicBezTo>
                  <a:pt x="390525" y="225111"/>
                  <a:pt x="455295" y="225111"/>
                  <a:pt x="514350" y="207966"/>
                </a:cubicBezTo>
                <a:cubicBezTo>
                  <a:pt x="573405" y="190821"/>
                  <a:pt x="636270" y="137481"/>
                  <a:pt x="685800" y="105096"/>
                </a:cubicBezTo>
                <a:cubicBezTo>
                  <a:pt x="735330" y="72711"/>
                  <a:pt x="763905" y="28896"/>
                  <a:pt x="811530" y="13656"/>
                </a:cubicBezTo>
                <a:cubicBezTo>
                  <a:pt x="859155" y="-1584"/>
                  <a:pt x="931545" y="-7299"/>
                  <a:pt x="971550" y="13656"/>
                </a:cubicBezTo>
                <a:cubicBezTo>
                  <a:pt x="1011555" y="34611"/>
                  <a:pt x="1053465" y="101286"/>
                  <a:pt x="1051560" y="139386"/>
                </a:cubicBezTo>
                <a:cubicBezTo>
                  <a:pt x="1049655" y="177486"/>
                  <a:pt x="982980" y="202251"/>
                  <a:pt x="960120" y="242256"/>
                </a:cubicBezTo>
                <a:cubicBezTo>
                  <a:pt x="937260" y="282261"/>
                  <a:pt x="901065" y="335601"/>
                  <a:pt x="914400" y="379416"/>
                </a:cubicBezTo>
                <a:cubicBezTo>
                  <a:pt x="927735" y="423231"/>
                  <a:pt x="994410" y="486096"/>
                  <a:pt x="1040130" y="505146"/>
                </a:cubicBezTo>
                <a:cubicBezTo>
                  <a:pt x="1085850" y="524196"/>
                  <a:pt x="1133475" y="539436"/>
                  <a:pt x="1188720" y="493716"/>
                </a:cubicBezTo>
                <a:cubicBezTo>
                  <a:pt x="1243965" y="447996"/>
                  <a:pt x="1308735" y="295596"/>
                  <a:pt x="1371600" y="230826"/>
                </a:cubicBezTo>
                <a:cubicBezTo>
                  <a:pt x="1434465" y="166056"/>
                  <a:pt x="1487805" y="118431"/>
                  <a:pt x="1565910" y="105096"/>
                </a:cubicBezTo>
                <a:cubicBezTo>
                  <a:pt x="1644015" y="91761"/>
                  <a:pt x="1784985" y="126051"/>
                  <a:pt x="1840230" y="150816"/>
                </a:cubicBezTo>
                <a:cubicBezTo>
                  <a:pt x="1895475" y="175581"/>
                  <a:pt x="1896427" y="214633"/>
                  <a:pt x="1897380" y="253686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665210" y="4297680"/>
            <a:ext cx="448310" cy="685800"/>
          </a:xfrm>
          <a:custGeom>
            <a:avLst/>
            <a:gdLst>
              <a:gd name="connsiteX0" fmla="*/ 448310 w 448310"/>
              <a:gd name="connsiteY0" fmla="*/ 0 h 685800"/>
              <a:gd name="connsiteX1" fmla="*/ 379730 w 448310"/>
              <a:gd name="connsiteY1" fmla="*/ 182880 h 685800"/>
              <a:gd name="connsiteX2" fmla="*/ 231140 w 448310"/>
              <a:gd name="connsiteY2" fmla="*/ 251460 h 685800"/>
              <a:gd name="connsiteX3" fmla="*/ 139700 w 448310"/>
              <a:gd name="connsiteY3" fmla="*/ 342900 h 685800"/>
              <a:gd name="connsiteX4" fmla="*/ 82550 w 448310"/>
              <a:gd name="connsiteY4" fmla="*/ 400050 h 685800"/>
              <a:gd name="connsiteX5" fmla="*/ 36830 w 448310"/>
              <a:gd name="connsiteY5" fmla="*/ 480060 h 685800"/>
              <a:gd name="connsiteX6" fmla="*/ 2540 w 448310"/>
              <a:gd name="connsiteY6" fmla="*/ 651510 h 685800"/>
              <a:gd name="connsiteX7" fmla="*/ 2540 w 448310"/>
              <a:gd name="connsiteY7" fmla="*/ 685800 h 685800"/>
              <a:gd name="connsiteX8" fmla="*/ 2540 w 448310"/>
              <a:gd name="connsiteY8" fmla="*/ 67437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10" h="685800">
                <a:moveTo>
                  <a:pt x="448310" y="0"/>
                </a:moveTo>
                <a:cubicBezTo>
                  <a:pt x="432117" y="70485"/>
                  <a:pt x="415925" y="140970"/>
                  <a:pt x="379730" y="182880"/>
                </a:cubicBezTo>
                <a:cubicBezTo>
                  <a:pt x="343535" y="224790"/>
                  <a:pt x="271145" y="224790"/>
                  <a:pt x="231140" y="251460"/>
                </a:cubicBezTo>
                <a:cubicBezTo>
                  <a:pt x="191135" y="278130"/>
                  <a:pt x="139700" y="342900"/>
                  <a:pt x="139700" y="342900"/>
                </a:cubicBezTo>
                <a:cubicBezTo>
                  <a:pt x="114935" y="367665"/>
                  <a:pt x="99695" y="377190"/>
                  <a:pt x="82550" y="400050"/>
                </a:cubicBezTo>
                <a:cubicBezTo>
                  <a:pt x="65405" y="422910"/>
                  <a:pt x="50165" y="438150"/>
                  <a:pt x="36830" y="480060"/>
                </a:cubicBezTo>
                <a:cubicBezTo>
                  <a:pt x="23495" y="521970"/>
                  <a:pt x="8255" y="617220"/>
                  <a:pt x="2540" y="651510"/>
                </a:cubicBezTo>
                <a:cubicBezTo>
                  <a:pt x="-3175" y="685800"/>
                  <a:pt x="2540" y="685800"/>
                  <a:pt x="2540" y="685800"/>
                </a:cubicBezTo>
                <a:lnTo>
                  <a:pt x="2540" y="67437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27896" y="4931403"/>
            <a:ext cx="7013582" cy="193899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rgbClr val="CC0066"/>
                </a:solidFill>
              </a:rPr>
              <a:t>Το νερό </a:t>
            </a:r>
            <a:r>
              <a:rPr lang="el-GR" sz="2400" b="1" i="1" dirty="0">
                <a:solidFill>
                  <a:srgbClr val="CC0066"/>
                </a:solidFill>
              </a:rPr>
              <a:t>ρέει</a:t>
            </a:r>
            <a:r>
              <a:rPr lang="el-GR" sz="2400" dirty="0">
                <a:solidFill>
                  <a:srgbClr val="CC0066"/>
                </a:solidFill>
              </a:rPr>
              <a:t> από ψηλά στο βουνό, περνάει από την πεδιάδα και φτάνει στη θάλασσα.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rgbClr val="CC0066"/>
                </a:solidFill>
              </a:rPr>
              <a:t>Η βροχή πέφτει στο ψηλότερο έδαφος, αλλά πέφτει και στο χαμηλότερο έδαφος και στη θάλασσα.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>
                <a:solidFill>
                  <a:srgbClr val="CC0066"/>
                </a:solidFill>
              </a:rPr>
              <a:t>Στο βουνό πέφτει περισσότερη βροχή.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4558748" y="95378"/>
            <a:ext cx="7462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i="1" u="sng" dirty="0">
                <a:solidFill>
                  <a:srgbClr val="00B050"/>
                </a:solidFill>
                <a:latin typeface="+mj-lt"/>
              </a:rPr>
              <a:t>Από πού ξεκινάει</a:t>
            </a:r>
            <a:r>
              <a:rPr lang="el-GR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l-GR" sz="2800" b="1" dirty="0">
                <a:solidFill>
                  <a:srgbClr val="00B050"/>
                </a:solidFill>
                <a:latin typeface="+mj-lt"/>
              </a:rPr>
              <a:t>το νερό στο ποταμάκι και </a:t>
            </a:r>
            <a:r>
              <a:rPr lang="el-GR" sz="2800" b="1" i="1" u="sng" dirty="0">
                <a:solidFill>
                  <a:srgbClr val="00B050"/>
                </a:solidFill>
                <a:latin typeface="+mj-lt"/>
              </a:rPr>
              <a:t>προς τα πού συνεχίζει</a:t>
            </a:r>
            <a:r>
              <a:rPr lang="el-GR" sz="2800" b="1" dirty="0">
                <a:solidFill>
                  <a:srgbClr val="00B050"/>
                </a:solidFill>
                <a:latin typeface="+mj-lt"/>
              </a:rPr>
              <a:t> το ταξίδι του;</a:t>
            </a:r>
          </a:p>
        </p:txBody>
      </p:sp>
    </p:spTree>
    <p:extLst>
      <p:ext uri="{BB962C8B-B14F-4D97-AF65-F5344CB8AC3E}">
        <p14:creationId xmlns:p14="http://schemas.microsoft.com/office/powerpoint/2010/main" val="122131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" y="1053809"/>
            <a:ext cx="9017692" cy="5838147"/>
          </a:xfrm>
        </p:spPr>
      </p:pic>
      <p:sp>
        <p:nvSpPr>
          <p:cNvPr id="11" name="TextBox 10"/>
          <p:cNvSpPr txBox="1"/>
          <p:nvPr/>
        </p:nvSpPr>
        <p:spPr>
          <a:xfrm>
            <a:off x="850294" y="1132154"/>
            <a:ext cx="1450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πηγές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524121">
            <a:off x="6542031" y="508331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C00000"/>
                </a:solidFill>
              </a:rPr>
              <a:t>εκβολές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5055" y="1743469"/>
            <a:ext cx="2493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0984" y="1576592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9638" y="1653541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3921" y="1999319"/>
            <a:ext cx="2160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l-GR" sz="1000" b="1" dirty="0">
                <a:solidFill>
                  <a:srgbClr val="C00000"/>
                </a:solidFill>
                <a:sym typeface="Webdings"/>
              </a:rPr>
              <a:t>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552658" y="2139399"/>
            <a:ext cx="641802" cy="390470"/>
          </a:xfrm>
          <a:custGeom>
            <a:avLst/>
            <a:gdLst>
              <a:gd name="connsiteX0" fmla="*/ 0 w 641802"/>
              <a:gd name="connsiteY0" fmla="*/ 0 h 390470"/>
              <a:gd name="connsiteX1" fmla="*/ 57150 w 641802"/>
              <a:gd name="connsiteY1" fmla="*/ 114300 h 390470"/>
              <a:gd name="connsiteX2" fmla="*/ 137160 w 641802"/>
              <a:gd name="connsiteY2" fmla="*/ 171450 h 390470"/>
              <a:gd name="connsiteX3" fmla="*/ 228600 w 641802"/>
              <a:gd name="connsiteY3" fmla="*/ 217170 h 390470"/>
              <a:gd name="connsiteX4" fmla="*/ 308610 w 641802"/>
              <a:gd name="connsiteY4" fmla="*/ 194310 h 390470"/>
              <a:gd name="connsiteX5" fmla="*/ 365760 w 641802"/>
              <a:gd name="connsiteY5" fmla="*/ 274320 h 390470"/>
              <a:gd name="connsiteX6" fmla="*/ 468630 w 641802"/>
              <a:gd name="connsiteY6" fmla="*/ 342900 h 390470"/>
              <a:gd name="connsiteX7" fmla="*/ 617220 w 641802"/>
              <a:gd name="connsiteY7" fmla="*/ 388620 h 390470"/>
              <a:gd name="connsiteX8" fmla="*/ 640080 w 641802"/>
              <a:gd name="connsiteY8" fmla="*/ 377190 h 3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802" h="390470">
                <a:moveTo>
                  <a:pt x="0" y="0"/>
                </a:moveTo>
                <a:cubicBezTo>
                  <a:pt x="17145" y="42862"/>
                  <a:pt x="34290" y="85725"/>
                  <a:pt x="57150" y="114300"/>
                </a:cubicBezTo>
                <a:cubicBezTo>
                  <a:pt x="80010" y="142875"/>
                  <a:pt x="108585" y="154305"/>
                  <a:pt x="137160" y="171450"/>
                </a:cubicBezTo>
                <a:cubicBezTo>
                  <a:pt x="165735" y="188595"/>
                  <a:pt x="200025" y="213360"/>
                  <a:pt x="228600" y="217170"/>
                </a:cubicBezTo>
                <a:cubicBezTo>
                  <a:pt x="257175" y="220980"/>
                  <a:pt x="285750" y="184785"/>
                  <a:pt x="308610" y="194310"/>
                </a:cubicBezTo>
                <a:cubicBezTo>
                  <a:pt x="331470" y="203835"/>
                  <a:pt x="339090" y="249555"/>
                  <a:pt x="365760" y="274320"/>
                </a:cubicBezTo>
                <a:cubicBezTo>
                  <a:pt x="392430" y="299085"/>
                  <a:pt x="426720" y="323850"/>
                  <a:pt x="468630" y="342900"/>
                </a:cubicBezTo>
                <a:cubicBezTo>
                  <a:pt x="510540" y="361950"/>
                  <a:pt x="588645" y="382905"/>
                  <a:pt x="617220" y="388620"/>
                </a:cubicBezTo>
                <a:cubicBezTo>
                  <a:pt x="645795" y="394335"/>
                  <a:pt x="642937" y="385762"/>
                  <a:pt x="640080" y="37719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556803" y="1745311"/>
            <a:ext cx="462699" cy="651510"/>
          </a:xfrm>
          <a:custGeom>
            <a:avLst/>
            <a:gdLst>
              <a:gd name="connsiteX0" fmla="*/ 0 w 462699"/>
              <a:gd name="connsiteY0" fmla="*/ 0 h 651510"/>
              <a:gd name="connsiteX1" fmla="*/ 148590 w 462699"/>
              <a:gd name="connsiteY1" fmla="*/ 114300 h 651510"/>
              <a:gd name="connsiteX2" fmla="*/ 160020 w 462699"/>
              <a:gd name="connsiteY2" fmla="*/ 228600 h 651510"/>
              <a:gd name="connsiteX3" fmla="*/ 217170 w 462699"/>
              <a:gd name="connsiteY3" fmla="*/ 297180 h 651510"/>
              <a:gd name="connsiteX4" fmla="*/ 331470 w 462699"/>
              <a:gd name="connsiteY4" fmla="*/ 388620 h 651510"/>
              <a:gd name="connsiteX5" fmla="*/ 388620 w 462699"/>
              <a:gd name="connsiteY5" fmla="*/ 422910 h 651510"/>
              <a:gd name="connsiteX6" fmla="*/ 400050 w 462699"/>
              <a:gd name="connsiteY6" fmla="*/ 571500 h 651510"/>
              <a:gd name="connsiteX7" fmla="*/ 457200 w 462699"/>
              <a:gd name="connsiteY7" fmla="*/ 628650 h 651510"/>
              <a:gd name="connsiteX8" fmla="*/ 457200 w 462699"/>
              <a:gd name="connsiteY8" fmla="*/ 651510 h 6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699" h="651510">
                <a:moveTo>
                  <a:pt x="0" y="0"/>
                </a:moveTo>
                <a:cubicBezTo>
                  <a:pt x="60960" y="38100"/>
                  <a:pt x="121920" y="76200"/>
                  <a:pt x="148590" y="114300"/>
                </a:cubicBezTo>
                <a:cubicBezTo>
                  <a:pt x="175260" y="152400"/>
                  <a:pt x="148590" y="198120"/>
                  <a:pt x="160020" y="228600"/>
                </a:cubicBezTo>
                <a:cubicBezTo>
                  <a:pt x="171450" y="259080"/>
                  <a:pt x="188595" y="270510"/>
                  <a:pt x="217170" y="297180"/>
                </a:cubicBezTo>
                <a:cubicBezTo>
                  <a:pt x="245745" y="323850"/>
                  <a:pt x="302895" y="367665"/>
                  <a:pt x="331470" y="388620"/>
                </a:cubicBezTo>
                <a:cubicBezTo>
                  <a:pt x="360045" y="409575"/>
                  <a:pt x="377190" y="392430"/>
                  <a:pt x="388620" y="422910"/>
                </a:cubicBezTo>
                <a:cubicBezTo>
                  <a:pt x="400050" y="453390"/>
                  <a:pt x="388620" y="537210"/>
                  <a:pt x="400050" y="571500"/>
                </a:cubicBezTo>
                <a:cubicBezTo>
                  <a:pt x="411480" y="605790"/>
                  <a:pt x="447675" y="615315"/>
                  <a:pt x="457200" y="628650"/>
                </a:cubicBezTo>
                <a:cubicBezTo>
                  <a:pt x="466725" y="641985"/>
                  <a:pt x="461962" y="646747"/>
                  <a:pt x="457200" y="65151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67453" y="1835463"/>
            <a:ext cx="402701" cy="506030"/>
          </a:xfrm>
          <a:custGeom>
            <a:avLst/>
            <a:gdLst>
              <a:gd name="connsiteX0" fmla="*/ 402701 w 402701"/>
              <a:gd name="connsiteY0" fmla="*/ 3110 h 506030"/>
              <a:gd name="connsiteX1" fmla="*/ 288401 w 402701"/>
              <a:gd name="connsiteY1" fmla="*/ 14540 h 506030"/>
              <a:gd name="connsiteX2" fmla="*/ 276971 w 402701"/>
              <a:gd name="connsiteY2" fmla="*/ 117410 h 506030"/>
              <a:gd name="connsiteX3" fmla="*/ 162671 w 402701"/>
              <a:gd name="connsiteY3" fmla="*/ 208850 h 506030"/>
              <a:gd name="connsiteX4" fmla="*/ 71231 w 402701"/>
              <a:gd name="connsiteY4" fmla="*/ 266000 h 506030"/>
              <a:gd name="connsiteX5" fmla="*/ 2651 w 402701"/>
              <a:gd name="connsiteY5" fmla="*/ 277430 h 506030"/>
              <a:gd name="connsiteX6" fmla="*/ 14081 w 402701"/>
              <a:gd name="connsiteY6" fmla="*/ 334580 h 506030"/>
              <a:gd name="connsiteX7" fmla="*/ 14081 w 402701"/>
              <a:gd name="connsiteY7" fmla="*/ 471740 h 506030"/>
              <a:gd name="connsiteX8" fmla="*/ 25511 w 402701"/>
              <a:gd name="connsiteY8" fmla="*/ 506030 h 5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701" h="506030">
                <a:moveTo>
                  <a:pt x="402701" y="3110"/>
                </a:moveTo>
                <a:cubicBezTo>
                  <a:pt x="356028" y="-700"/>
                  <a:pt x="309356" y="-4510"/>
                  <a:pt x="288401" y="14540"/>
                </a:cubicBezTo>
                <a:cubicBezTo>
                  <a:pt x="267446" y="33590"/>
                  <a:pt x="297926" y="85025"/>
                  <a:pt x="276971" y="117410"/>
                </a:cubicBezTo>
                <a:cubicBezTo>
                  <a:pt x="256016" y="149795"/>
                  <a:pt x="196961" y="184085"/>
                  <a:pt x="162671" y="208850"/>
                </a:cubicBezTo>
                <a:cubicBezTo>
                  <a:pt x="128381" y="233615"/>
                  <a:pt x="97901" y="254570"/>
                  <a:pt x="71231" y="266000"/>
                </a:cubicBezTo>
                <a:cubicBezTo>
                  <a:pt x="44561" y="277430"/>
                  <a:pt x="12176" y="266000"/>
                  <a:pt x="2651" y="277430"/>
                </a:cubicBezTo>
                <a:cubicBezTo>
                  <a:pt x="-6874" y="288860"/>
                  <a:pt x="12176" y="302195"/>
                  <a:pt x="14081" y="334580"/>
                </a:cubicBezTo>
                <a:cubicBezTo>
                  <a:pt x="15986" y="366965"/>
                  <a:pt x="12176" y="443165"/>
                  <a:pt x="14081" y="471740"/>
                </a:cubicBezTo>
                <a:cubicBezTo>
                  <a:pt x="15986" y="500315"/>
                  <a:pt x="20748" y="503172"/>
                  <a:pt x="25511" y="50603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65459" y="1752601"/>
            <a:ext cx="199966" cy="514350"/>
          </a:xfrm>
          <a:custGeom>
            <a:avLst/>
            <a:gdLst>
              <a:gd name="connsiteX0" fmla="*/ 187523 w 199966"/>
              <a:gd name="connsiteY0" fmla="*/ 0 h 514350"/>
              <a:gd name="connsiteX1" fmla="*/ 198953 w 199966"/>
              <a:gd name="connsiteY1" fmla="*/ 80010 h 514350"/>
              <a:gd name="connsiteX2" fmla="*/ 164663 w 199966"/>
              <a:gd name="connsiteY2" fmla="*/ 148590 h 514350"/>
              <a:gd name="connsiteX3" fmla="*/ 118943 w 199966"/>
              <a:gd name="connsiteY3" fmla="*/ 205740 h 514350"/>
              <a:gd name="connsiteX4" fmla="*/ 96083 w 199966"/>
              <a:gd name="connsiteY4" fmla="*/ 297180 h 514350"/>
              <a:gd name="connsiteX5" fmla="*/ 4643 w 199966"/>
              <a:gd name="connsiteY5" fmla="*/ 331470 h 514350"/>
              <a:gd name="connsiteX6" fmla="*/ 16073 w 199966"/>
              <a:gd name="connsiteY6" fmla="*/ 388620 h 514350"/>
              <a:gd name="connsiteX7" fmla="*/ 38933 w 199966"/>
              <a:gd name="connsiteY7" fmla="*/ 445770 h 514350"/>
              <a:gd name="connsiteX8" fmla="*/ 27503 w 199966"/>
              <a:gd name="connsiteY8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966" h="514350">
                <a:moveTo>
                  <a:pt x="187523" y="0"/>
                </a:moveTo>
                <a:cubicBezTo>
                  <a:pt x="195143" y="27622"/>
                  <a:pt x="202763" y="55245"/>
                  <a:pt x="198953" y="80010"/>
                </a:cubicBezTo>
                <a:cubicBezTo>
                  <a:pt x="195143" y="104775"/>
                  <a:pt x="177998" y="127635"/>
                  <a:pt x="164663" y="148590"/>
                </a:cubicBezTo>
                <a:cubicBezTo>
                  <a:pt x="151328" y="169545"/>
                  <a:pt x="130373" y="180975"/>
                  <a:pt x="118943" y="205740"/>
                </a:cubicBezTo>
                <a:cubicBezTo>
                  <a:pt x="107513" y="230505"/>
                  <a:pt x="115133" y="276225"/>
                  <a:pt x="96083" y="297180"/>
                </a:cubicBezTo>
                <a:cubicBezTo>
                  <a:pt x="77033" y="318135"/>
                  <a:pt x="17978" y="316230"/>
                  <a:pt x="4643" y="331470"/>
                </a:cubicBezTo>
                <a:cubicBezTo>
                  <a:pt x="-8692" y="346710"/>
                  <a:pt x="10358" y="369570"/>
                  <a:pt x="16073" y="388620"/>
                </a:cubicBezTo>
                <a:cubicBezTo>
                  <a:pt x="21788" y="407670"/>
                  <a:pt x="37028" y="424815"/>
                  <a:pt x="38933" y="445770"/>
                </a:cubicBezTo>
                <a:cubicBezTo>
                  <a:pt x="40838" y="466725"/>
                  <a:pt x="34170" y="490537"/>
                  <a:pt x="27503" y="51435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870334" y="5296995"/>
            <a:ext cx="274320" cy="369460"/>
          </a:xfrm>
          <a:custGeom>
            <a:avLst/>
            <a:gdLst>
              <a:gd name="connsiteX0" fmla="*/ 274320 w 274320"/>
              <a:gd name="connsiteY0" fmla="*/ 0 h 369460"/>
              <a:gd name="connsiteX1" fmla="*/ 137160 w 274320"/>
              <a:gd name="connsiteY1" fmla="*/ 125730 h 369460"/>
              <a:gd name="connsiteX2" fmla="*/ 80010 w 274320"/>
              <a:gd name="connsiteY2" fmla="*/ 182880 h 369460"/>
              <a:gd name="connsiteX3" fmla="*/ 34290 w 274320"/>
              <a:gd name="connsiteY3" fmla="*/ 228600 h 369460"/>
              <a:gd name="connsiteX4" fmla="*/ 34290 w 274320"/>
              <a:gd name="connsiteY4" fmla="*/ 274320 h 369460"/>
              <a:gd name="connsiteX5" fmla="*/ 11430 w 274320"/>
              <a:gd name="connsiteY5" fmla="*/ 365760 h 369460"/>
              <a:gd name="connsiteX6" fmla="*/ 0 w 274320"/>
              <a:gd name="connsiteY6" fmla="*/ 342900 h 3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" h="369460">
                <a:moveTo>
                  <a:pt x="274320" y="0"/>
                </a:moveTo>
                <a:lnTo>
                  <a:pt x="137160" y="125730"/>
                </a:lnTo>
                <a:cubicBezTo>
                  <a:pt x="104775" y="156210"/>
                  <a:pt x="80010" y="182880"/>
                  <a:pt x="80010" y="182880"/>
                </a:cubicBezTo>
                <a:cubicBezTo>
                  <a:pt x="62865" y="200025"/>
                  <a:pt x="41910" y="213360"/>
                  <a:pt x="34290" y="228600"/>
                </a:cubicBezTo>
                <a:cubicBezTo>
                  <a:pt x="26670" y="243840"/>
                  <a:pt x="38100" y="251460"/>
                  <a:pt x="34290" y="274320"/>
                </a:cubicBezTo>
                <a:cubicBezTo>
                  <a:pt x="30480" y="297180"/>
                  <a:pt x="17145" y="354330"/>
                  <a:pt x="11430" y="365760"/>
                </a:cubicBezTo>
                <a:cubicBezTo>
                  <a:pt x="5715" y="377190"/>
                  <a:pt x="2857" y="360045"/>
                  <a:pt x="0" y="34290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184807" y="5332014"/>
            <a:ext cx="114300" cy="251460"/>
          </a:xfrm>
          <a:custGeom>
            <a:avLst/>
            <a:gdLst>
              <a:gd name="connsiteX0" fmla="*/ 0 w 114300"/>
              <a:gd name="connsiteY0" fmla="*/ 0 h 251460"/>
              <a:gd name="connsiteX1" fmla="*/ 68580 w 114300"/>
              <a:gd name="connsiteY1" fmla="*/ 102870 h 251460"/>
              <a:gd name="connsiteX2" fmla="*/ 91440 w 114300"/>
              <a:gd name="connsiteY2" fmla="*/ 194310 h 251460"/>
              <a:gd name="connsiteX3" fmla="*/ 114300 w 114300"/>
              <a:gd name="connsiteY3" fmla="*/ 25146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251460">
                <a:moveTo>
                  <a:pt x="0" y="0"/>
                </a:moveTo>
                <a:cubicBezTo>
                  <a:pt x="26670" y="35242"/>
                  <a:pt x="53340" y="70485"/>
                  <a:pt x="68580" y="102870"/>
                </a:cubicBezTo>
                <a:cubicBezTo>
                  <a:pt x="83820" y="135255"/>
                  <a:pt x="83820" y="169545"/>
                  <a:pt x="91440" y="194310"/>
                </a:cubicBezTo>
                <a:cubicBezTo>
                  <a:pt x="99060" y="219075"/>
                  <a:pt x="106680" y="235267"/>
                  <a:pt x="114300" y="25146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167110" y="5303393"/>
            <a:ext cx="320371" cy="90243"/>
          </a:xfrm>
          <a:custGeom>
            <a:avLst/>
            <a:gdLst>
              <a:gd name="connsiteX0" fmla="*/ 0 w 377190"/>
              <a:gd name="connsiteY0" fmla="*/ 23154 h 131104"/>
              <a:gd name="connsiteX1" fmla="*/ 182880 w 377190"/>
              <a:gd name="connsiteY1" fmla="*/ 34584 h 131104"/>
              <a:gd name="connsiteX2" fmla="*/ 217170 w 377190"/>
              <a:gd name="connsiteY2" fmla="*/ 294 h 131104"/>
              <a:gd name="connsiteX3" fmla="*/ 262890 w 377190"/>
              <a:gd name="connsiteY3" fmla="*/ 57444 h 131104"/>
              <a:gd name="connsiteX4" fmla="*/ 331470 w 377190"/>
              <a:gd name="connsiteY4" fmla="*/ 126024 h 131104"/>
              <a:gd name="connsiteX5" fmla="*/ 377190 w 377190"/>
              <a:gd name="connsiteY5" fmla="*/ 126024 h 131104"/>
              <a:gd name="connsiteX6" fmla="*/ 365760 w 377190"/>
              <a:gd name="connsiteY6" fmla="*/ 126024 h 13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" h="131104">
                <a:moveTo>
                  <a:pt x="0" y="23154"/>
                </a:moveTo>
                <a:cubicBezTo>
                  <a:pt x="73342" y="30774"/>
                  <a:pt x="146685" y="38394"/>
                  <a:pt x="182880" y="34584"/>
                </a:cubicBezTo>
                <a:cubicBezTo>
                  <a:pt x="219075" y="30774"/>
                  <a:pt x="203835" y="-3516"/>
                  <a:pt x="217170" y="294"/>
                </a:cubicBezTo>
                <a:cubicBezTo>
                  <a:pt x="230505" y="4104"/>
                  <a:pt x="243840" y="36489"/>
                  <a:pt x="262890" y="57444"/>
                </a:cubicBezTo>
                <a:cubicBezTo>
                  <a:pt x="281940" y="78399"/>
                  <a:pt x="312420" y="114594"/>
                  <a:pt x="331470" y="126024"/>
                </a:cubicBezTo>
                <a:cubicBezTo>
                  <a:pt x="350520" y="137454"/>
                  <a:pt x="377190" y="126024"/>
                  <a:pt x="377190" y="126024"/>
                </a:cubicBezTo>
                <a:lnTo>
                  <a:pt x="365760" y="126024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9263" y="3636794"/>
            <a:ext cx="2137410" cy="1103634"/>
          </a:xfrm>
          <a:custGeom>
            <a:avLst/>
            <a:gdLst>
              <a:gd name="connsiteX0" fmla="*/ 0 w 2137410"/>
              <a:gd name="connsiteY0" fmla="*/ 97335 h 1103634"/>
              <a:gd name="connsiteX1" fmla="*/ 57150 w 2137410"/>
              <a:gd name="connsiteY1" fmla="*/ 131625 h 1103634"/>
              <a:gd name="connsiteX2" fmla="*/ 228600 w 2137410"/>
              <a:gd name="connsiteY2" fmla="*/ 63045 h 1103634"/>
              <a:gd name="connsiteX3" fmla="*/ 354330 w 2137410"/>
              <a:gd name="connsiteY3" fmla="*/ 28755 h 1103634"/>
              <a:gd name="connsiteX4" fmla="*/ 502920 w 2137410"/>
              <a:gd name="connsiteY4" fmla="*/ 5895 h 1103634"/>
              <a:gd name="connsiteX5" fmla="*/ 628650 w 2137410"/>
              <a:gd name="connsiteY5" fmla="*/ 143055 h 1103634"/>
              <a:gd name="connsiteX6" fmla="*/ 742950 w 2137410"/>
              <a:gd name="connsiteY6" fmla="*/ 291645 h 1103634"/>
              <a:gd name="connsiteX7" fmla="*/ 925830 w 2137410"/>
              <a:gd name="connsiteY7" fmla="*/ 383085 h 1103634"/>
              <a:gd name="connsiteX8" fmla="*/ 1097280 w 2137410"/>
              <a:gd name="connsiteY8" fmla="*/ 474525 h 1103634"/>
              <a:gd name="connsiteX9" fmla="*/ 1440180 w 2137410"/>
              <a:gd name="connsiteY9" fmla="*/ 428805 h 1103634"/>
              <a:gd name="connsiteX10" fmla="*/ 1748790 w 2137410"/>
              <a:gd name="connsiteY10" fmla="*/ 383085 h 1103634"/>
              <a:gd name="connsiteX11" fmla="*/ 1920240 w 2137410"/>
              <a:gd name="connsiteY11" fmla="*/ 474525 h 1103634"/>
              <a:gd name="connsiteX12" fmla="*/ 1977390 w 2137410"/>
              <a:gd name="connsiteY12" fmla="*/ 645975 h 1103634"/>
              <a:gd name="connsiteX13" fmla="*/ 1851660 w 2137410"/>
              <a:gd name="connsiteY13" fmla="*/ 771705 h 1103634"/>
              <a:gd name="connsiteX14" fmla="*/ 1805940 w 2137410"/>
              <a:gd name="connsiteY14" fmla="*/ 931725 h 1103634"/>
              <a:gd name="connsiteX15" fmla="*/ 1885950 w 2137410"/>
              <a:gd name="connsiteY15" fmla="*/ 1057455 h 1103634"/>
              <a:gd name="connsiteX16" fmla="*/ 1943100 w 2137410"/>
              <a:gd name="connsiteY16" fmla="*/ 1103175 h 1103634"/>
              <a:gd name="connsiteX17" fmla="*/ 2034540 w 2137410"/>
              <a:gd name="connsiteY17" fmla="*/ 1080315 h 1103634"/>
              <a:gd name="connsiteX18" fmla="*/ 2137410 w 2137410"/>
              <a:gd name="connsiteY18" fmla="*/ 1068885 h 110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37410" h="1103634">
                <a:moveTo>
                  <a:pt x="0" y="97335"/>
                </a:moveTo>
                <a:cubicBezTo>
                  <a:pt x="9525" y="117337"/>
                  <a:pt x="19050" y="137340"/>
                  <a:pt x="57150" y="131625"/>
                </a:cubicBezTo>
                <a:cubicBezTo>
                  <a:pt x="95250" y="125910"/>
                  <a:pt x="179070" y="80190"/>
                  <a:pt x="228600" y="63045"/>
                </a:cubicBezTo>
                <a:cubicBezTo>
                  <a:pt x="278130" y="45900"/>
                  <a:pt x="308610" y="38280"/>
                  <a:pt x="354330" y="28755"/>
                </a:cubicBezTo>
                <a:cubicBezTo>
                  <a:pt x="400050" y="19230"/>
                  <a:pt x="457200" y="-13155"/>
                  <a:pt x="502920" y="5895"/>
                </a:cubicBezTo>
                <a:cubicBezTo>
                  <a:pt x="548640" y="24945"/>
                  <a:pt x="588645" y="95430"/>
                  <a:pt x="628650" y="143055"/>
                </a:cubicBezTo>
                <a:cubicBezTo>
                  <a:pt x="668655" y="190680"/>
                  <a:pt x="693420" y="251640"/>
                  <a:pt x="742950" y="291645"/>
                </a:cubicBezTo>
                <a:cubicBezTo>
                  <a:pt x="792480" y="331650"/>
                  <a:pt x="866775" y="352605"/>
                  <a:pt x="925830" y="383085"/>
                </a:cubicBezTo>
                <a:cubicBezTo>
                  <a:pt x="984885" y="413565"/>
                  <a:pt x="1011555" y="466905"/>
                  <a:pt x="1097280" y="474525"/>
                </a:cubicBezTo>
                <a:cubicBezTo>
                  <a:pt x="1183005" y="482145"/>
                  <a:pt x="1440180" y="428805"/>
                  <a:pt x="1440180" y="428805"/>
                </a:cubicBezTo>
                <a:cubicBezTo>
                  <a:pt x="1548765" y="413565"/>
                  <a:pt x="1668780" y="375465"/>
                  <a:pt x="1748790" y="383085"/>
                </a:cubicBezTo>
                <a:cubicBezTo>
                  <a:pt x="1828800" y="390705"/>
                  <a:pt x="1882140" y="430710"/>
                  <a:pt x="1920240" y="474525"/>
                </a:cubicBezTo>
                <a:cubicBezTo>
                  <a:pt x="1958340" y="518340"/>
                  <a:pt x="1988820" y="596445"/>
                  <a:pt x="1977390" y="645975"/>
                </a:cubicBezTo>
                <a:cubicBezTo>
                  <a:pt x="1965960" y="695505"/>
                  <a:pt x="1880235" y="724080"/>
                  <a:pt x="1851660" y="771705"/>
                </a:cubicBezTo>
                <a:cubicBezTo>
                  <a:pt x="1823085" y="819330"/>
                  <a:pt x="1800225" y="884100"/>
                  <a:pt x="1805940" y="931725"/>
                </a:cubicBezTo>
                <a:cubicBezTo>
                  <a:pt x="1811655" y="979350"/>
                  <a:pt x="1863090" y="1028880"/>
                  <a:pt x="1885950" y="1057455"/>
                </a:cubicBezTo>
                <a:cubicBezTo>
                  <a:pt x="1908810" y="1086030"/>
                  <a:pt x="1918335" y="1099365"/>
                  <a:pt x="1943100" y="1103175"/>
                </a:cubicBezTo>
                <a:cubicBezTo>
                  <a:pt x="1967865" y="1106985"/>
                  <a:pt x="2002155" y="1086030"/>
                  <a:pt x="2034540" y="1080315"/>
                </a:cubicBezTo>
                <a:cubicBezTo>
                  <a:pt x="2066925" y="1074600"/>
                  <a:pt x="2102167" y="1071742"/>
                  <a:pt x="2137410" y="1068885"/>
                </a:cubicBez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639130" y="4636694"/>
            <a:ext cx="1897380" cy="523740"/>
          </a:xfrm>
          <a:custGeom>
            <a:avLst/>
            <a:gdLst>
              <a:gd name="connsiteX0" fmla="*/ 0 w 1897380"/>
              <a:gd name="connsiteY0" fmla="*/ 70806 h 523740"/>
              <a:gd name="connsiteX1" fmla="*/ 160020 w 1897380"/>
              <a:gd name="connsiteY1" fmla="*/ 105096 h 523740"/>
              <a:gd name="connsiteX2" fmla="*/ 331470 w 1897380"/>
              <a:gd name="connsiteY2" fmla="*/ 207966 h 523740"/>
              <a:gd name="connsiteX3" fmla="*/ 514350 w 1897380"/>
              <a:gd name="connsiteY3" fmla="*/ 207966 h 523740"/>
              <a:gd name="connsiteX4" fmla="*/ 685800 w 1897380"/>
              <a:gd name="connsiteY4" fmla="*/ 105096 h 523740"/>
              <a:gd name="connsiteX5" fmla="*/ 811530 w 1897380"/>
              <a:gd name="connsiteY5" fmla="*/ 13656 h 523740"/>
              <a:gd name="connsiteX6" fmla="*/ 971550 w 1897380"/>
              <a:gd name="connsiteY6" fmla="*/ 13656 h 523740"/>
              <a:gd name="connsiteX7" fmla="*/ 1051560 w 1897380"/>
              <a:gd name="connsiteY7" fmla="*/ 139386 h 523740"/>
              <a:gd name="connsiteX8" fmla="*/ 960120 w 1897380"/>
              <a:gd name="connsiteY8" fmla="*/ 242256 h 523740"/>
              <a:gd name="connsiteX9" fmla="*/ 914400 w 1897380"/>
              <a:gd name="connsiteY9" fmla="*/ 379416 h 523740"/>
              <a:gd name="connsiteX10" fmla="*/ 1040130 w 1897380"/>
              <a:gd name="connsiteY10" fmla="*/ 505146 h 523740"/>
              <a:gd name="connsiteX11" fmla="*/ 1188720 w 1897380"/>
              <a:gd name="connsiteY11" fmla="*/ 493716 h 523740"/>
              <a:gd name="connsiteX12" fmla="*/ 1371600 w 1897380"/>
              <a:gd name="connsiteY12" fmla="*/ 230826 h 523740"/>
              <a:gd name="connsiteX13" fmla="*/ 1565910 w 1897380"/>
              <a:gd name="connsiteY13" fmla="*/ 105096 h 523740"/>
              <a:gd name="connsiteX14" fmla="*/ 1840230 w 1897380"/>
              <a:gd name="connsiteY14" fmla="*/ 150816 h 523740"/>
              <a:gd name="connsiteX15" fmla="*/ 1897380 w 1897380"/>
              <a:gd name="connsiteY15" fmla="*/ 253686 h 52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7380" h="523740">
                <a:moveTo>
                  <a:pt x="0" y="70806"/>
                </a:moveTo>
                <a:cubicBezTo>
                  <a:pt x="52387" y="76521"/>
                  <a:pt x="104775" y="82236"/>
                  <a:pt x="160020" y="105096"/>
                </a:cubicBezTo>
                <a:cubicBezTo>
                  <a:pt x="215265" y="127956"/>
                  <a:pt x="272415" y="190821"/>
                  <a:pt x="331470" y="207966"/>
                </a:cubicBezTo>
                <a:cubicBezTo>
                  <a:pt x="390525" y="225111"/>
                  <a:pt x="455295" y="225111"/>
                  <a:pt x="514350" y="207966"/>
                </a:cubicBezTo>
                <a:cubicBezTo>
                  <a:pt x="573405" y="190821"/>
                  <a:pt x="636270" y="137481"/>
                  <a:pt x="685800" y="105096"/>
                </a:cubicBezTo>
                <a:cubicBezTo>
                  <a:pt x="735330" y="72711"/>
                  <a:pt x="763905" y="28896"/>
                  <a:pt x="811530" y="13656"/>
                </a:cubicBezTo>
                <a:cubicBezTo>
                  <a:pt x="859155" y="-1584"/>
                  <a:pt x="931545" y="-7299"/>
                  <a:pt x="971550" y="13656"/>
                </a:cubicBezTo>
                <a:cubicBezTo>
                  <a:pt x="1011555" y="34611"/>
                  <a:pt x="1053465" y="101286"/>
                  <a:pt x="1051560" y="139386"/>
                </a:cubicBezTo>
                <a:cubicBezTo>
                  <a:pt x="1049655" y="177486"/>
                  <a:pt x="982980" y="202251"/>
                  <a:pt x="960120" y="242256"/>
                </a:cubicBezTo>
                <a:cubicBezTo>
                  <a:pt x="937260" y="282261"/>
                  <a:pt x="901065" y="335601"/>
                  <a:pt x="914400" y="379416"/>
                </a:cubicBezTo>
                <a:cubicBezTo>
                  <a:pt x="927735" y="423231"/>
                  <a:pt x="994410" y="486096"/>
                  <a:pt x="1040130" y="505146"/>
                </a:cubicBezTo>
                <a:cubicBezTo>
                  <a:pt x="1085850" y="524196"/>
                  <a:pt x="1133475" y="539436"/>
                  <a:pt x="1188720" y="493716"/>
                </a:cubicBezTo>
                <a:cubicBezTo>
                  <a:pt x="1243965" y="447996"/>
                  <a:pt x="1308735" y="295596"/>
                  <a:pt x="1371600" y="230826"/>
                </a:cubicBezTo>
                <a:cubicBezTo>
                  <a:pt x="1434465" y="166056"/>
                  <a:pt x="1487805" y="118431"/>
                  <a:pt x="1565910" y="105096"/>
                </a:cubicBezTo>
                <a:cubicBezTo>
                  <a:pt x="1644015" y="91761"/>
                  <a:pt x="1784985" y="126051"/>
                  <a:pt x="1840230" y="150816"/>
                </a:cubicBezTo>
                <a:cubicBezTo>
                  <a:pt x="1895475" y="175581"/>
                  <a:pt x="1896427" y="214633"/>
                  <a:pt x="1897380" y="253686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101456" y="4841018"/>
            <a:ext cx="448310" cy="685800"/>
          </a:xfrm>
          <a:custGeom>
            <a:avLst/>
            <a:gdLst>
              <a:gd name="connsiteX0" fmla="*/ 448310 w 448310"/>
              <a:gd name="connsiteY0" fmla="*/ 0 h 685800"/>
              <a:gd name="connsiteX1" fmla="*/ 379730 w 448310"/>
              <a:gd name="connsiteY1" fmla="*/ 182880 h 685800"/>
              <a:gd name="connsiteX2" fmla="*/ 231140 w 448310"/>
              <a:gd name="connsiteY2" fmla="*/ 251460 h 685800"/>
              <a:gd name="connsiteX3" fmla="*/ 139700 w 448310"/>
              <a:gd name="connsiteY3" fmla="*/ 342900 h 685800"/>
              <a:gd name="connsiteX4" fmla="*/ 82550 w 448310"/>
              <a:gd name="connsiteY4" fmla="*/ 400050 h 685800"/>
              <a:gd name="connsiteX5" fmla="*/ 36830 w 448310"/>
              <a:gd name="connsiteY5" fmla="*/ 480060 h 685800"/>
              <a:gd name="connsiteX6" fmla="*/ 2540 w 448310"/>
              <a:gd name="connsiteY6" fmla="*/ 651510 h 685800"/>
              <a:gd name="connsiteX7" fmla="*/ 2540 w 448310"/>
              <a:gd name="connsiteY7" fmla="*/ 685800 h 685800"/>
              <a:gd name="connsiteX8" fmla="*/ 2540 w 448310"/>
              <a:gd name="connsiteY8" fmla="*/ 67437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310" h="685800">
                <a:moveTo>
                  <a:pt x="448310" y="0"/>
                </a:moveTo>
                <a:cubicBezTo>
                  <a:pt x="432117" y="70485"/>
                  <a:pt x="415925" y="140970"/>
                  <a:pt x="379730" y="182880"/>
                </a:cubicBezTo>
                <a:cubicBezTo>
                  <a:pt x="343535" y="224790"/>
                  <a:pt x="271145" y="224790"/>
                  <a:pt x="231140" y="251460"/>
                </a:cubicBezTo>
                <a:cubicBezTo>
                  <a:pt x="191135" y="278130"/>
                  <a:pt x="139700" y="342900"/>
                  <a:pt x="139700" y="342900"/>
                </a:cubicBezTo>
                <a:cubicBezTo>
                  <a:pt x="114935" y="367665"/>
                  <a:pt x="99695" y="377190"/>
                  <a:pt x="82550" y="400050"/>
                </a:cubicBezTo>
                <a:cubicBezTo>
                  <a:pt x="65405" y="422910"/>
                  <a:pt x="50165" y="438150"/>
                  <a:pt x="36830" y="480060"/>
                </a:cubicBezTo>
                <a:cubicBezTo>
                  <a:pt x="23495" y="521970"/>
                  <a:pt x="8255" y="617220"/>
                  <a:pt x="2540" y="651510"/>
                </a:cubicBezTo>
                <a:cubicBezTo>
                  <a:pt x="-3175" y="685800"/>
                  <a:pt x="2540" y="685800"/>
                  <a:pt x="2540" y="685800"/>
                </a:cubicBezTo>
                <a:lnTo>
                  <a:pt x="2540" y="67437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94785" y="2227190"/>
            <a:ext cx="1634490" cy="1543050"/>
          </a:xfrm>
          <a:custGeom>
            <a:avLst/>
            <a:gdLst>
              <a:gd name="connsiteX0" fmla="*/ 0 w 1634490"/>
              <a:gd name="connsiteY0" fmla="*/ 0 h 1543050"/>
              <a:gd name="connsiteX1" fmla="*/ 11430 w 1634490"/>
              <a:gd name="connsiteY1" fmla="*/ 137160 h 1543050"/>
              <a:gd name="connsiteX2" fmla="*/ 57150 w 1634490"/>
              <a:gd name="connsiteY2" fmla="*/ 194310 h 1543050"/>
              <a:gd name="connsiteX3" fmla="*/ 228600 w 1634490"/>
              <a:gd name="connsiteY3" fmla="*/ 297180 h 1543050"/>
              <a:gd name="connsiteX4" fmla="*/ 331470 w 1634490"/>
              <a:gd name="connsiteY4" fmla="*/ 422910 h 1543050"/>
              <a:gd name="connsiteX5" fmla="*/ 388620 w 1634490"/>
              <a:gd name="connsiteY5" fmla="*/ 571500 h 1543050"/>
              <a:gd name="connsiteX6" fmla="*/ 422910 w 1634490"/>
              <a:gd name="connsiteY6" fmla="*/ 685800 h 1543050"/>
              <a:gd name="connsiteX7" fmla="*/ 434340 w 1634490"/>
              <a:gd name="connsiteY7" fmla="*/ 811530 h 1543050"/>
              <a:gd name="connsiteX8" fmla="*/ 502920 w 1634490"/>
              <a:gd name="connsiteY8" fmla="*/ 925830 h 1543050"/>
              <a:gd name="connsiteX9" fmla="*/ 708660 w 1634490"/>
              <a:gd name="connsiteY9" fmla="*/ 1051560 h 1543050"/>
              <a:gd name="connsiteX10" fmla="*/ 994410 w 1634490"/>
              <a:gd name="connsiteY10" fmla="*/ 1131570 h 1543050"/>
              <a:gd name="connsiteX11" fmla="*/ 1177290 w 1634490"/>
              <a:gd name="connsiteY11" fmla="*/ 1223010 h 1543050"/>
              <a:gd name="connsiteX12" fmla="*/ 1394460 w 1634490"/>
              <a:gd name="connsiteY12" fmla="*/ 1360170 h 1543050"/>
              <a:gd name="connsiteX13" fmla="*/ 1520190 w 1634490"/>
              <a:gd name="connsiteY13" fmla="*/ 1497330 h 1543050"/>
              <a:gd name="connsiteX14" fmla="*/ 1634490 w 1634490"/>
              <a:gd name="connsiteY14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4490" h="1543050">
                <a:moveTo>
                  <a:pt x="0" y="0"/>
                </a:moveTo>
                <a:cubicBezTo>
                  <a:pt x="952" y="52387"/>
                  <a:pt x="1905" y="104775"/>
                  <a:pt x="11430" y="137160"/>
                </a:cubicBezTo>
                <a:cubicBezTo>
                  <a:pt x="20955" y="169545"/>
                  <a:pt x="20955" y="167640"/>
                  <a:pt x="57150" y="194310"/>
                </a:cubicBezTo>
                <a:cubicBezTo>
                  <a:pt x="93345" y="220980"/>
                  <a:pt x="182880" y="259080"/>
                  <a:pt x="228600" y="297180"/>
                </a:cubicBezTo>
                <a:cubicBezTo>
                  <a:pt x="274320" y="335280"/>
                  <a:pt x="304800" y="377190"/>
                  <a:pt x="331470" y="422910"/>
                </a:cubicBezTo>
                <a:cubicBezTo>
                  <a:pt x="358140" y="468630"/>
                  <a:pt x="373380" y="527685"/>
                  <a:pt x="388620" y="571500"/>
                </a:cubicBezTo>
                <a:cubicBezTo>
                  <a:pt x="403860" y="615315"/>
                  <a:pt x="415290" y="645795"/>
                  <a:pt x="422910" y="685800"/>
                </a:cubicBezTo>
                <a:cubicBezTo>
                  <a:pt x="430530" y="725805"/>
                  <a:pt x="421005" y="771525"/>
                  <a:pt x="434340" y="811530"/>
                </a:cubicBezTo>
                <a:cubicBezTo>
                  <a:pt x="447675" y="851535"/>
                  <a:pt x="457200" y="885825"/>
                  <a:pt x="502920" y="925830"/>
                </a:cubicBezTo>
                <a:cubicBezTo>
                  <a:pt x="548640" y="965835"/>
                  <a:pt x="626745" y="1017270"/>
                  <a:pt x="708660" y="1051560"/>
                </a:cubicBezTo>
                <a:cubicBezTo>
                  <a:pt x="790575" y="1085850"/>
                  <a:pt x="916305" y="1102995"/>
                  <a:pt x="994410" y="1131570"/>
                </a:cubicBezTo>
                <a:cubicBezTo>
                  <a:pt x="1072515" y="1160145"/>
                  <a:pt x="1110615" y="1184910"/>
                  <a:pt x="1177290" y="1223010"/>
                </a:cubicBezTo>
                <a:cubicBezTo>
                  <a:pt x="1243965" y="1261110"/>
                  <a:pt x="1337310" y="1314450"/>
                  <a:pt x="1394460" y="1360170"/>
                </a:cubicBezTo>
                <a:cubicBezTo>
                  <a:pt x="1451610" y="1405890"/>
                  <a:pt x="1480185" y="1466850"/>
                  <a:pt x="1520190" y="1497330"/>
                </a:cubicBezTo>
                <a:cubicBezTo>
                  <a:pt x="1560195" y="1527810"/>
                  <a:pt x="1597342" y="1535430"/>
                  <a:pt x="1634490" y="154305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777" y="476104"/>
            <a:ext cx="464101" cy="432048"/>
          </a:xfrm>
          <a:prstGeom prst="rect">
            <a:avLst/>
          </a:prstGeom>
          <a:noFill/>
        </p:spPr>
      </p:pic>
      <p:pic>
        <p:nvPicPr>
          <p:cNvPr id="23" name="Picture 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545" y="635498"/>
            <a:ext cx="464101" cy="432048"/>
          </a:xfrm>
          <a:prstGeom prst="rect">
            <a:avLst/>
          </a:prstGeom>
          <a:noFill/>
        </p:spPr>
      </p:pic>
      <p:pic>
        <p:nvPicPr>
          <p:cNvPr id="24" name="Picture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466" y="1055213"/>
            <a:ext cx="464101" cy="432048"/>
          </a:xfrm>
          <a:prstGeom prst="rect">
            <a:avLst/>
          </a:prstGeom>
          <a:noFill/>
        </p:spPr>
      </p:pic>
      <p:pic>
        <p:nvPicPr>
          <p:cNvPr id="25" name="Picture 2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94" y="878227"/>
            <a:ext cx="464101" cy="432048"/>
          </a:xfrm>
          <a:prstGeom prst="rect">
            <a:avLst/>
          </a:prstGeom>
          <a:noFill/>
        </p:spPr>
      </p:pic>
      <p:pic>
        <p:nvPicPr>
          <p:cNvPr id="26" name="Picture 2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048" y="2914734"/>
            <a:ext cx="464101" cy="432048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469" y="2096093"/>
            <a:ext cx="464101" cy="432048"/>
          </a:xfrm>
          <a:prstGeom prst="rect">
            <a:avLst/>
          </a:prstGeom>
          <a:noFill/>
        </p:spPr>
      </p:pic>
      <p:pic>
        <p:nvPicPr>
          <p:cNvPr id="28" name="Picture 2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601" y="3749399"/>
            <a:ext cx="464101" cy="43204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822400" y="51937"/>
            <a:ext cx="7301948" cy="246221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rgbClr val="CC0066"/>
                </a:solidFill>
              </a:rPr>
              <a:t>Οι</a:t>
            </a:r>
            <a:r>
              <a:rPr lang="el-GR" sz="2800" b="1" dirty="0">
                <a:solidFill>
                  <a:srgbClr val="CC0066"/>
                </a:solidFill>
              </a:rPr>
              <a:t> </a:t>
            </a:r>
            <a:r>
              <a:rPr lang="el-GR" sz="2800" b="1" u="sng" dirty="0">
                <a:solidFill>
                  <a:srgbClr val="CC0066"/>
                </a:solidFill>
              </a:rPr>
              <a:t>πηγές</a:t>
            </a:r>
            <a:r>
              <a:rPr lang="el-GR" sz="2800" b="1" dirty="0">
                <a:solidFill>
                  <a:srgbClr val="CC0066"/>
                </a:solidFill>
              </a:rPr>
              <a:t> </a:t>
            </a:r>
            <a:r>
              <a:rPr lang="el-GR" sz="2800" dirty="0">
                <a:solidFill>
                  <a:srgbClr val="CC0066"/>
                </a:solidFill>
              </a:rPr>
              <a:t>του ποταμού βρίσκονται στα βουνά.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rgbClr val="CC0066"/>
                </a:solidFill>
              </a:rPr>
              <a:t>Οι </a:t>
            </a:r>
            <a:r>
              <a:rPr lang="el-GR" sz="2800" b="1" u="sng" dirty="0">
                <a:solidFill>
                  <a:srgbClr val="CC0066"/>
                </a:solidFill>
              </a:rPr>
              <a:t>εκβολές</a:t>
            </a:r>
            <a:r>
              <a:rPr lang="el-GR" sz="2800" dirty="0">
                <a:solidFill>
                  <a:srgbClr val="CC0066"/>
                </a:solidFill>
              </a:rPr>
              <a:t> του ποταμού βρίσκονται</a:t>
            </a:r>
            <a:r>
              <a:rPr lang="en-US" sz="2800" dirty="0">
                <a:solidFill>
                  <a:srgbClr val="CC0066"/>
                </a:solidFill>
              </a:rPr>
              <a:t> </a:t>
            </a:r>
            <a:r>
              <a:rPr lang="el-GR" sz="2800" dirty="0">
                <a:solidFill>
                  <a:srgbClr val="CC0066"/>
                </a:solidFill>
              </a:rPr>
              <a:t>κοντά </a:t>
            </a:r>
          </a:p>
          <a:p>
            <a:r>
              <a:rPr lang="el-GR" sz="2800" dirty="0">
                <a:solidFill>
                  <a:srgbClr val="CC0066"/>
                </a:solidFill>
              </a:rPr>
              <a:t>στη θάλασσα.</a:t>
            </a:r>
          </a:p>
          <a:p>
            <a:endParaRPr lang="el-GR" sz="2800" dirty="0">
              <a:solidFill>
                <a:srgbClr val="CC0066"/>
              </a:solidFill>
            </a:endParaRPr>
          </a:p>
          <a:p>
            <a:pPr algn="ctr"/>
            <a:r>
              <a:rPr lang="el-GR" sz="2800" b="1" u="sng" dirty="0">
                <a:solidFill>
                  <a:srgbClr val="CC0066"/>
                </a:solidFill>
              </a:rPr>
              <a:t>Το νερό ρέει από τις πηγές προς τις εκβολές.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099F0C-030C-4EEC-BAB9-C270123FF740}"/>
              </a:ext>
            </a:extLst>
          </p:cNvPr>
          <p:cNvSpPr txBox="1"/>
          <p:nvPr/>
        </p:nvSpPr>
        <p:spPr>
          <a:xfrm>
            <a:off x="0" y="0"/>
            <a:ext cx="1113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/>
              <a:t>Μάθημα 2</a:t>
            </a:r>
            <a:endParaRPr lang="en-CY" sz="1600" b="1" i="1" dirty="0"/>
          </a:p>
        </p:txBody>
      </p:sp>
    </p:spTree>
    <p:extLst>
      <p:ext uri="{BB962C8B-B14F-4D97-AF65-F5344CB8AC3E}">
        <p14:creationId xmlns:p14="http://schemas.microsoft.com/office/powerpoint/2010/main" val="60418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rcgis.com/sharing/rest/content/items/8a8f9c38e7884050ad3cae86781e9d59/resources/1565315847728.jpeg?w=8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51" y="1778960"/>
            <a:ext cx="5801784" cy="43513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260"/>
            <a:ext cx="7540487" cy="7984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rgbClr val="00B050"/>
                </a:solidFill>
              </a:rPr>
              <a:t>Ποιο μέρος του ποταμού βλέπεις στη φωτογραφία; </a:t>
            </a:r>
            <a:br>
              <a:rPr lang="el-GR" sz="2800" b="1" dirty="0">
                <a:solidFill>
                  <a:srgbClr val="00B050"/>
                </a:solidFill>
              </a:rPr>
            </a:br>
            <a:r>
              <a:rPr lang="el-GR" sz="2800" b="1" dirty="0">
                <a:solidFill>
                  <a:srgbClr val="00B050"/>
                </a:solidFill>
              </a:rPr>
              <a:t>Σύρε τη σωστή λέξη πάνω στη φωτογραφία.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181" y="6165336"/>
            <a:ext cx="4988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https://storymaps.arcgis.com/stories/8a8f9c38e7884050ad3cae86781e9d59</a:t>
            </a:r>
            <a:endParaRPr lang="el-GR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390216" y="1775698"/>
            <a:ext cx="5801784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CC0066"/>
                </a:solidFill>
                <a:latin typeface="+mj-lt"/>
              </a:rPr>
              <a:t>Προτού διαλέξεις σκέψου: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  <a:latin typeface="+mj-lt"/>
              </a:rPr>
              <a:t>Τι βλέπεις;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i="1" dirty="0">
                <a:solidFill>
                  <a:srgbClr val="CC0066"/>
                </a:solidFill>
                <a:latin typeface="+mj-lt"/>
              </a:rPr>
              <a:t>Πώς είναι το έδαφος; Είναι ψηλό ή χαμηλό;</a:t>
            </a:r>
            <a:endParaRPr lang="el-GR" dirty="0"/>
          </a:p>
        </p:txBody>
      </p:sp>
      <p:sp>
        <p:nvSpPr>
          <p:cNvPr id="6" name="Rectangle 5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8693425" y="3547092"/>
            <a:ext cx="142899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πηγές</a:t>
            </a:r>
          </a:p>
        </p:txBody>
      </p:sp>
      <p:sp>
        <p:nvSpPr>
          <p:cNvPr id="7" name="Rectangle 6"/>
          <p:cNvSpPr/>
          <p:nvPr/>
        </p:nvSpPr>
        <p:spPr>
          <a:xfrm>
            <a:off x="8540651" y="4772629"/>
            <a:ext cx="17610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εκβολές</a:t>
            </a:r>
          </a:p>
        </p:txBody>
      </p:sp>
    </p:spTree>
    <p:extLst>
      <p:ext uri="{BB962C8B-B14F-4D97-AF65-F5344CB8AC3E}">
        <p14:creationId xmlns:p14="http://schemas.microsoft.com/office/powerpoint/2010/main" val="163047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794</Words>
  <Application>Microsoft Office PowerPoint</Application>
  <PresentationFormat>Widescreen</PresentationFormat>
  <Paragraphs>109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Emoji</vt:lpstr>
      <vt:lpstr>Wingdings</vt:lpstr>
      <vt:lpstr>Office Theme</vt:lpstr>
      <vt:lpstr>Από τα ψηλά στα χαμηλά…</vt:lpstr>
      <vt:lpstr>Σημειώσεις για τον τρόπο εργασίας μου. (για γονείς / εκπαιδευτικούς)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Ποιο μέρος του ποταμού βλέπεις στη φωτογραφία;  Σύρε τη σωστή λέξη πάνω στη φωτογραφία. </vt:lpstr>
      <vt:lpstr>Ποιο μέρος του ποταμού βλέπεις στη φωτογραφία;  Σύρε τη σωστή λέξη πάνω στη φωτογραφία. </vt:lpstr>
      <vt:lpstr>Από πού περνάει το ποταμάκι πριν φτάσει στη θάλασσα;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Από τα ψηλά στα χαμηλά</dc:title>
  <dc:creator>user</dc:creator>
  <cp:lastModifiedBy>PKagka@te.schools.ac.cy</cp:lastModifiedBy>
  <cp:revision>52</cp:revision>
  <dcterms:created xsi:type="dcterms:W3CDTF">2020-05-04T05:37:34Z</dcterms:created>
  <dcterms:modified xsi:type="dcterms:W3CDTF">2020-05-08T10:32:16Z</dcterms:modified>
</cp:coreProperties>
</file>