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3" r:id="rId4"/>
    <p:sldId id="258" r:id="rId5"/>
    <p:sldId id="259" r:id="rId6"/>
    <p:sldId id="260"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DF9AA1-396A-479A-B915-D05CF3D3C2F3}"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98E3E-9377-446A-8191-FE78561EA6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F9AA1-396A-479A-B915-D05CF3D3C2F3}"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98E3E-9377-446A-8191-FE78561EA6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F9AA1-396A-479A-B915-D05CF3D3C2F3}"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98E3E-9377-446A-8191-FE78561EA6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F9AA1-396A-479A-B915-D05CF3D3C2F3}"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98E3E-9377-446A-8191-FE78561EA6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DF9AA1-396A-479A-B915-D05CF3D3C2F3}"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98E3E-9377-446A-8191-FE78561EA6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DF9AA1-396A-479A-B915-D05CF3D3C2F3}"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98E3E-9377-446A-8191-FE78561EA6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DF9AA1-396A-479A-B915-D05CF3D3C2F3}" type="datetimeFigureOut">
              <a:rPr lang="en-US" smtClean="0"/>
              <a:pPr/>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298E3E-9377-446A-8191-FE78561EA6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DF9AA1-396A-479A-B915-D05CF3D3C2F3}" type="datetimeFigureOut">
              <a:rPr lang="en-US" smtClean="0"/>
              <a:pPr/>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298E3E-9377-446A-8191-FE78561EA6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F9AA1-396A-479A-B915-D05CF3D3C2F3}" type="datetimeFigureOut">
              <a:rPr lang="en-US" smtClean="0"/>
              <a:pPr/>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98E3E-9377-446A-8191-FE78561EA6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DF9AA1-396A-479A-B915-D05CF3D3C2F3}"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98E3E-9377-446A-8191-FE78561EA6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DF9AA1-396A-479A-B915-D05CF3D3C2F3}"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98E3E-9377-446A-8191-FE78561EA6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F9AA1-396A-479A-B915-D05CF3D3C2F3}" type="datetimeFigureOut">
              <a:rPr lang="en-US" smtClean="0"/>
              <a:pPr/>
              <a:t>5/18/2020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98E3E-9377-446A-8191-FE78561EA6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ÎÏÎ¿ÏÎ­Î»ÎµÏÎ¼Î± ÎµÎ¹ÎºÏÎ½Î±Ï Î³Î¹Î± ÏÎ±ÏÎ±Î»Î¯Î± Î»Î¬ÏÎ±Ï ÎºÎ±ÏÎ­ÏÎ± ÎºÎ±ÏÎ­Ï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ÎÏÎ¿ÏÎ­Î»ÎµÏÎ¼Î± ÎµÎ¹ÎºÏÎ½Î±Ï Î³Î¹Î± ÏÎ±ÏÎ±Î»Î¯Î± Î»Î¬ÏÎ±Ï ÎºÎ±ÏÎ­ÏÎ± ÎºÎ±ÏÎ­Ï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http://myjourney.world/wp-content/uploads/2018/05/33103031_10214952383658456_7011975294055612416_n.jpg"/>
          <p:cNvPicPr/>
          <p:nvPr/>
        </p:nvPicPr>
        <p:blipFill>
          <a:blip r:embed="rId2"/>
          <a:srcRect/>
          <a:stretch>
            <a:fillRect/>
          </a:stretch>
        </p:blipFill>
        <p:spPr bwMode="auto">
          <a:xfrm>
            <a:off x="838200" y="914400"/>
            <a:ext cx="7391399" cy="5029200"/>
          </a:xfrm>
          <a:prstGeom prst="rect">
            <a:avLst/>
          </a:prstGeom>
          <a:noFill/>
        </p:spPr>
      </p:pic>
      <p:sp>
        <p:nvSpPr>
          <p:cNvPr id="2" name="TextBox 1">
            <a:extLst>
              <a:ext uri="{FF2B5EF4-FFF2-40B4-BE49-F238E27FC236}">
                <a16:creationId xmlns:a16="http://schemas.microsoft.com/office/drawing/2014/main" xmlns="" id="{DA24D958-71AF-411E-B671-293FCC6AC3B3}"/>
              </a:ext>
            </a:extLst>
          </p:cNvPr>
          <p:cNvSpPr txBox="1"/>
          <p:nvPr/>
        </p:nvSpPr>
        <p:spPr>
          <a:xfrm flipH="1">
            <a:off x="2743200" y="1066800"/>
            <a:ext cx="4114800" cy="1938992"/>
          </a:xfrm>
          <a:prstGeom prst="rect">
            <a:avLst/>
          </a:prstGeom>
          <a:noFill/>
        </p:spPr>
        <p:txBody>
          <a:bodyPr wrap="square" rtlCol="0">
            <a:spAutoFit/>
          </a:bodyPr>
          <a:lstStyle/>
          <a:p>
            <a:pPr algn="just"/>
            <a:r>
              <a:rPr lang="el-GR" sz="2000" dirty="0"/>
              <a:t>Η παραλία αυτή ονομάζεται Λάρα και βρίσκεται στο δάσος του Ακάμα στην Πάφο. Οι χελώνες καρέτα-καρέτα κάθε χρόνο τον Μάιο – Ιούνιο βγαίνουν στην άμμο και γεννούν τα αβγά τους.</a:t>
            </a:r>
            <a:endParaRPr lang="en-US" sz="2000"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https://cyprustimes.com/wp-content/uploads/2016/08/laramesa.jpg"/>
          <p:cNvPicPr/>
          <p:nvPr/>
        </p:nvPicPr>
        <p:blipFill rotWithShape="1">
          <a:blip r:embed="rId2"/>
          <a:srcRect l="11230" r="8770"/>
          <a:stretch/>
        </p:blipFill>
        <p:spPr bwMode="auto">
          <a:xfrm>
            <a:off x="20" y="10"/>
            <a:ext cx="9143980" cy="6857990"/>
          </a:xfrm>
          <a:prstGeom prst="rect">
            <a:avLst/>
          </a:prstGeom>
          <a:noFill/>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Î£ÏÎµÏÎ¹ÎºÎ® ÎµÎ¹ÎºÏÎ½Î±"/>
          <p:cNvPicPr>
            <a:picLocks noChangeAspect="1" noChangeArrowheads="1"/>
          </p:cNvPicPr>
          <p:nvPr/>
        </p:nvPicPr>
        <p:blipFill rotWithShape="1">
          <a:blip r:embed="rId2"/>
          <a:srcRect l="17470" r="29205"/>
          <a:stretch/>
        </p:blipFill>
        <p:spPr bwMode="auto">
          <a:xfrm>
            <a:off x="2642616" y="10"/>
            <a:ext cx="6501384" cy="6857990"/>
          </a:xfrm>
          <a:prstGeom prst="rect">
            <a:avLst/>
          </a:prstGeom>
          <a:noFill/>
        </p:spPr>
      </p:pic>
      <p:sp>
        <p:nvSpPr>
          <p:cNvPr id="73" name="Rectangle 7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xmlns="" id="{DE64D5C2-9D4A-43D7-9B66-729E1D1EAF6F}"/>
              </a:ext>
            </a:extLst>
          </p:cNvPr>
          <p:cNvSpPr txBox="1"/>
          <p:nvPr/>
        </p:nvSpPr>
        <p:spPr>
          <a:xfrm>
            <a:off x="358485" y="1122363"/>
            <a:ext cx="301752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300" dirty="0">
                <a:latin typeface="+mj-lt"/>
                <a:ea typeface="+mj-ea"/>
                <a:cs typeface="+mj-cs"/>
              </a:rPr>
              <a:t>Η </a:t>
            </a:r>
            <a:r>
              <a:rPr lang="el-GR" sz="3300" dirty="0">
                <a:latin typeface="+mj-lt"/>
                <a:ea typeface="+mj-ea"/>
                <a:cs typeface="+mj-cs"/>
              </a:rPr>
              <a:t>θαλάσσια </a:t>
            </a:r>
            <a:r>
              <a:rPr lang="en-US" sz="3300" dirty="0" err="1">
                <a:latin typeface="+mj-lt"/>
                <a:ea typeface="+mj-ea"/>
                <a:cs typeface="+mj-cs"/>
              </a:rPr>
              <a:t>χελών</a:t>
            </a:r>
            <a:r>
              <a:rPr lang="en-US" sz="3300" dirty="0">
                <a:latin typeface="+mj-lt"/>
                <a:ea typeface="+mj-ea"/>
                <a:cs typeface="+mj-cs"/>
              </a:rPr>
              <a:t>α γεννάει τα αβγά της. Η </a:t>
            </a:r>
            <a:r>
              <a:rPr lang="en-US" sz="3300" dirty="0" err="1">
                <a:latin typeface="+mj-lt"/>
                <a:ea typeface="+mj-ea"/>
                <a:cs typeface="+mj-cs"/>
              </a:rPr>
              <a:t>χελών</a:t>
            </a:r>
            <a:r>
              <a:rPr lang="en-US" sz="3300" dirty="0">
                <a:latin typeface="+mj-lt"/>
                <a:ea typeface="+mj-ea"/>
                <a:cs typeface="+mj-cs"/>
              </a:rPr>
              <a:t>α καρέτα- καρέτα γεννάει μέχρι 120 αβγά.</a:t>
            </a:r>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overrideClrMapping bg1="dk1" tx1="lt1" bg2="dk2" tx2="lt2" accent1="accent1" accent2="accent2" accent3="accent3" accent4="accent4" accent5="accent5" accent6="accent6" hlink="hlink" folHlink="folHlink"/>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ant1.com.cy/ImageHandler.ashx?v=1&amp;m=AnchoredFit&amp;f=ZmlsZXMvMS8yMDE2LzA4LzI4L3hlbHduYS5qcGc%3D&amp;t=636079776500302193&amp;w=931&amp;h=603&amp;a=Center"/>
          <p:cNvPicPr>
            <a:picLocks noChangeAspect="1" noChangeArrowheads="1"/>
          </p:cNvPicPr>
          <p:nvPr/>
        </p:nvPicPr>
        <p:blipFill>
          <a:blip r:embed="rId2"/>
          <a:srcRect/>
          <a:stretch>
            <a:fillRect/>
          </a:stretch>
        </p:blipFill>
        <p:spPr bwMode="auto">
          <a:xfrm>
            <a:off x="647700" y="887267"/>
            <a:ext cx="7848600" cy="5083466"/>
          </a:xfrm>
          <a:prstGeom prst="rect">
            <a:avLst/>
          </a:prstGeom>
          <a:noFill/>
        </p:spPr>
      </p:pic>
      <p:sp>
        <p:nvSpPr>
          <p:cNvPr id="2" name="TextBox 1">
            <a:extLst>
              <a:ext uri="{FF2B5EF4-FFF2-40B4-BE49-F238E27FC236}">
                <a16:creationId xmlns:a16="http://schemas.microsoft.com/office/drawing/2014/main" xmlns="" id="{DD8BC445-A84A-4ACD-AC39-5B1BD3E24EFC}"/>
              </a:ext>
            </a:extLst>
          </p:cNvPr>
          <p:cNvSpPr txBox="1"/>
          <p:nvPr/>
        </p:nvSpPr>
        <p:spPr>
          <a:xfrm>
            <a:off x="914400" y="1143000"/>
            <a:ext cx="4038600" cy="1754326"/>
          </a:xfrm>
          <a:prstGeom prst="rect">
            <a:avLst/>
          </a:prstGeom>
          <a:noFill/>
        </p:spPr>
        <p:txBody>
          <a:bodyPr wrap="square" rtlCol="0">
            <a:spAutoFit/>
          </a:bodyPr>
          <a:lstStyle/>
          <a:p>
            <a:pPr algn="just"/>
            <a:r>
              <a:rPr lang="el-GR" dirty="0"/>
              <a:t>Η μαμά χελώνα έσκαψε στην άμμο, γέννησε τα αβγά της, τα σκέπασε με την άμμο για να ζεσταθούν και να είναι ασφαλισμένα από διάφορους κινδύνους και επιστρέφει πίσω στη θάλασσα για να συνεχίσει τη θαλάσσια ζωή της.</a:t>
            </a:r>
            <a:endParaRPr lang="en-US" dirty="0"/>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2509F26-B5DC-4BA7-B476-4CB044237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xmlns="" id="{DB103EB1-B135-4526-B883-33228FC27F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16386" name="Picture 2" descr="Î£ÏÎµÏÎ¹ÎºÎ® ÎµÎ¹ÎºÏÎ½Î±"/>
          <p:cNvPicPr>
            <a:picLocks noChangeAspect="1" noChangeArrowheads="1"/>
          </p:cNvPicPr>
          <p:nvPr/>
        </p:nvPicPr>
        <p:blipFill rotWithShape="1">
          <a:blip r:embed="rId2"/>
          <a:srcRect r="-1" b="3667"/>
          <a:stretch/>
        </p:blipFill>
        <p:spPr bwMode="auto">
          <a:xfrm rot="21480000">
            <a:off x="853377" y="1003258"/>
            <a:ext cx="7437246" cy="4764396"/>
          </a:xfrm>
          <a:prstGeom prst="rect">
            <a:avLst/>
          </a:prstGeom>
          <a:noFill/>
        </p:spPr>
      </p:pic>
      <p:sp>
        <p:nvSpPr>
          <p:cNvPr id="6" name="TextBox 5">
            <a:extLst>
              <a:ext uri="{FF2B5EF4-FFF2-40B4-BE49-F238E27FC236}">
                <a16:creationId xmlns:a16="http://schemas.microsoft.com/office/drawing/2014/main" xmlns="" id="{3116E295-72A6-4FE9-AE17-0DB2E37EA74E}"/>
              </a:ext>
            </a:extLst>
          </p:cNvPr>
          <p:cNvSpPr txBox="1"/>
          <p:nvPr/>
        </p:nvSpPr>
        <p:spPr>
          <a:xfrm>
            <a:off x="990600" y="3938860"/>
            <a:ext cx="4343400" cy="2031325"/>
          </a:xfrm>
          <a:prstGeom prst="rect">
            <a:avLst/>
          </a:prstGeom>
          <a:noFill/>
        </p:spPr>
        <p:txBody>
          <a:bodyPr wrap="square" rtlCol="0">
            <a:spAutoFit/>
          </a:bodyPr>
          <a:lstStyle/>
          <a:p>
            <a:pPr algn="just"/>
            <a:r>
              <a:rPr lang="el-GR" dirty="0"/>
              <a:t>Οι κλωβοί, τοποθετούνται από τους υπεύθυνους προστασίας της χελώνας,</a:t>
            </a:r>
          </a:p>
          <a:p>
            <a:pPr algn="just"/>
            <a:r>
              <a:rPr lang="el-GR" dirty="0"/>
              <a:t>για να γνωρίζουν ακριβώς τον τόπο που γέννησαν οι χελώνες. Με τον τρόπο αυτό προστατεύονται τα αβγά της χελώνας μέχρι να εκκολαφθούν. </a:t>
            </a:r>
            <a:r>
              <a:rPr lang="el-GR"/>
              <a:t>Χρειάζονται περίπου </a:t>
            </a:r>
            <a:r>
              <a:rPr lang="el-GR" dirty="0"/>
              <a:t>δύο μήνες για να εκκολαφθούν τα χελωνάκια.</a:t>
            </a:r>
            <a:endParaRPr lang="en-US" dirty="0"/>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426AB7-D619-4515-962A-BC83909EC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504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E47DF98-723F-4AAC-ABCF-CACBC438F7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EA29FC7C-9308-4FDE-8DCA-405668055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171700" y="5768204"/>
            <a:ext cx="4800600" cy="0"/>
          </a:xfrm>
          <a:prstGeom prst="line">
            <a:avLst/>
          </a:prstGeom>
          <a:ln>
            <a:solidFill>
              <a:srgbClr val="50403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DC7EC171-3C49-4685-8C8E-03689E1053FA}"/>
              </a:ext>
            </a:extLst>
          </p:cNvPr>
          <p:cNvSpPr txBox="1"/>
          <p:nvPr/>
        </p:nvSpPr>
        <p:spPr>
          <a:xfrm>
            <a:off x="832485" y="4277356"/>
            <a:ext cx="7475220" cy="1560320"/>
          </a:xfrm>
          <a:prstGeom prst="rect">
            <a:avLst/>
          </a:prstGeom>
        </p:spPr>
        <p:txBody>
          <a:bodyPr vert="horz" lIns="91440" tIns="45720" rIns="91440" bIns="45720" rtlCol="0" anchor="b">
            <a:normAutofit fontScale="55000" lnSpcReduction="20000"/>
          </a:bodyPr>
          <a:lstStyle/>
          <a:p>
            <a:pPr algn="just">
              <a:lnSpc>
                <a:spcPct val="90000"/>
              </a:lnSpc>
              <a:spcBef>
                <a:spcPct val="0"/>
              </a:spcBef>
              <a:spcAft>
                <a:spcPts val="600"/>
              </a:spcAft>
            </a:pPr>
            <a:r>
              <a:rPr lang="en-US" sz="3900" dirty="0">
                <a:solidFill>
                  <a:srgbClr val="50403A"/>
                </a:solidFill>
                <a:latin typeface="+mj-lt"/>
                <a:ea typeface="+mj-ea"/>
                <a:cs typeface="+mj-cs"/>
              </a:rPr>
              <a:t>Τα  </a:t>
            </a:r>
            <a:r>
              <a:rPr lang="en-US" sz="3900" dirty="0" err="1">
                <a:solidFill>
                  <a:srgbClr val="50403A"/>
                </a:solidFill>
                <a:latin typeface="+mj-lt"/>
                <a:ea typeface="+mj-ea"/>
                <a:cs typeface="+mj-cs"/>
              </a:rPr>
              <a:t>χελωνάκι</a:t>
            </a:r>
            <a:r>
              <a:rPr lang="en-US" sz="3900" dirty="0">
                <a:solidFill>
                  <a:srgbClr val="50403A"/>
                </a:solidFill>
                <a:latin typeface="+mj-lt"/>
                <a:ea typeface="+mj-ea"/>
                <a:cs typeface="+mj-cs"/>
              </a:rPr>
              <a:t>α εκκολάφθηκαν από τα αβγά και προχωρούν προ</a:t>
            </a:r>
            <a:r>
              <a:rPr lang="el-GR" sz="3900" dirty="0">
                <a:solidFill>
                  <a:srgbClr val="50403A"/>
                </a:solidFill>
                <a:latin typeface="+mj-lt"/>
                <a:ea typeface="+mj-ea"/>
                <a:cs typeface="+mj-cs"/>
              </a:rPr>
              <a:t>ς το φυσικό τους περιβάλλον που είναι η θάλασσα. Θα βγουν ξανά στην άμμο όταν μεγαλώσουν για να γεννήσουν τα δικά τους αβγά. Γεννούν τα αβγά τους στην παραλία που γεννήθηκαν και οι ίδιες. Από αυτά πολύ λίγα θα καταφέρουν να ζήσουν και να μεγαλώσουν.</a:t>
            </a:r>
            <a:endParaRPr lang="en-US" sz="3900" dirty="0">
              <a:solidFill>
                <a:srgbClr val="50403A"/>
              </a:solidFill>
              <a:latin typeface="+mj-lt"/>
              <a:ea typeface="+mj-ea"/>
              <a:cs typeface="+mj-cs"/>
            </a:endParaRPr>
          </a:p>
        </p:txBody>
      </p:sp>
      <p:pic>
        <p:nvPicPr>
          <p:cNvPr id="3" name="Picture 2" descr="Î£ÏÎµÏÎ¹ÎºÎ® ÎµÎ¹ÎºÏÎ½Î±"/>
          <p:cNvPicPr/>
          <p:nvPr/>
        </p:nvPicPr>
        <p:blipFill rotWithShape="1">
          <a:blip r:embed="rId2"/>
          <a:srcRect t="6468" r="2" b="13380"/>
          <a:stretch/>
        </p:blipFill>
        <p:spPr bwMode="auto">
          <a:xfrm>
            <a:off x="182880" y="256540"/>
            <a:ext cx="8778240" cy="3764276"/>
          </a:xfrm>
          <a:prstGeom prst="rect">
            <a:avLst/>
          </a:prstGeom>
          <a:noFill/>
        </p:spPr>
      </p:pic>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https://i1.wp.com/www.pafos24.com/wp-content/uploads/2016/08/turtles1.jpg?resize=750%2C461"/>
          <p:cNvPicPr/>
          <p:nvPr/>
        </p:nvPicPr>
        <p:blipFill rotWithShape="1">
          <a:blip r:embed="rId2"/>
          <a:srcRect l="4131" r="13869"/>
          <a:stretch/>
        </p:blipFill>
        <p:spPr bwMode="auto">
          <a:xfrm>
            <a:off x="20" y="10"/>
            <a:ext cx="9143980" cy="6857990"/>
          </a:xfrm>
          <a:prstGeom prst="rect">
            <a:avLst/>
          </a:prstGeom>
          <a:noFill/>
        </p:spPr>
      </p:pic>
      <p:sp>
        <p:nvSpPr>
          <p:cNvPr id="7" name="Rectangle 6">
            <a:extLst>
              <a:ext uri="{FF2B5EF4-FFF2-40B4-BE49-F238E27FC236}">
                <a16:creationId xmlns:a16="http://schemas.microsoft.com/office/drawing/2014/main" xmlns="" id="{216BB327-7AA9-4EC5-815F-9D8E6BC53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DDF26C60-D29C-4F84-97FF-11D4C95C16CB}"/>
              </a:ext>
            </a:extLst>
          </p:cNvPr>
          <p:cNvSpPr txBox="1"/>
          <p:nvPr/>
        </p:nvSpPr>
        <p:spPr>
          <a:xfrm>
            <a:off x="1371600" y="115193"/>
            <a:ext cx="4343400" cy="1200329"/>
          </a:xfrm>
          <a:prstGeom prst="rect">
            <a:avLst/>
          </a:prstGeom>
          <a:noFill/>
        </p:spPr>
        <p:txBody>
          <a:bodyPr wrap="square" rtlCol="0">
            <a:spAutoFit/>
          </a:bodyPr>
          <a:lstStyle/>
          <a:p>
            <a:pPr algn="just"/>
            <a:r>
              <a:rPr lang="el-GR" dirty="0"/>
              <a:t>Η καλύβα αυτή βρίσκεται στην παραλία της Λάρας και όταν την επισκεφθεί κάποιος μπορεί να μάθει σημαντικές πληροφορίες για τη ζωή της χελώνας καρέτα-καρέτα.</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217</Words>
  <Application>Microsoft Office PowerPoint</Application>
  <PresentationFormat>On-screen Show (4:3)</PresentationFormat>
  <Paragraphs>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Σώτηρούλλα Σολωμού</dc:creator>
  <cp:lastModifiedBy>AGOMOLOKA</cp:lastModifiedBy>
  <cp:revision>3</cp:revision>
  <dcterms:created xsi:type="dcterms:W3CDTF">2020-05-15T14:11:44Z</dcterms:created>
  <dcterms:modified xsi:type="dcterms:W3CDTF">2020-05-18T05:24:14Z</dcterms:modified>
</cp:coreProperties>
</file>