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5" r:id="rId5"/>
    <p:sldId id="269" r:id="rId6"/>
    <p:sldId id="272" r:id="rId7"/>
    <p:sldId id="274" r:id="rId8"/>
    <p:sldId id="263" r:id="rId9"/>
    <p:sldId id="275" r:id="rId10"/>
    <p:sldId id="277" r:id="rId11"/>
    <p:sldId id="278" r:id="rId12"/>
    <p:sldId id="266" r:id="rId13"/>
    <p:sldId id="267" r:id="rId14"/>
    <p:sldId id="26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49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0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5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3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65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8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7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1AAF-7064-4FA1-BA63-5EB6AFEDCFAA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2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8a8f9c38e7884050ad3cae86781e9d5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948" y="1536943"/>
            <a:ext cx="9144000" cy="1296850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00B050"/>
                </a:solidFill>
              </a:rPr>
              <a:t>Έξω βρέχει, κάτι τρέχει…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5199" y="3271958"/>
            <a:ext cx="4561602" cy="8639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4400" b="1" dirty="0">
                <a:solidFill>
                  <a:srgbClr val="0070C0"/>
                </a:solidFill>
              </a:rPr>
              <a:t>Ο ποταμός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A2F9262-3F75-4A3A-83DA-EBBA9855F505}"/>
              </a:ext>
            </a:extLst>
          </p:cNvPr>
          <p:cNvSpPr txBox="1">
            <a:spLocks/>
          </p:cNvSpPr>
          <p:nvPr/>
        </p:nvSpPr>
        <p:spPr>
          <a:xfrm>
            <a:off x="3074504" y="5994056"/>
            <a:ext cx="6042991" cy="86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i="1" dirty="0">
                <a:solidFill>
                  <a:srgbClr val="0070C0"/>
                </a:solidFill>
              </a:rPr>
              <a:t>Γνωρίζω τον κόσμο μου</a:t>
            </a:r>
          </a:p>
          <a:p>
            <a:r>
              <a:rPr lang="el-GR" sz="4000" b="1" i="1" dirty="0">
                <a:solidFill>
                  <a:srgbClr val="0070C0"/>
                </a:solidFill>
              </a:rPr>
              <a:t>Β΄ τάξη</a:t>
            </a:r>
          </a:p>
        </p:txBody>
      </p:sp>
    </p:spTree>
    <p:extLst>
      <p:ext uri="{BB962C8B-B14F-4D97-AF65-F5344CB8AC3E}">
        <p14:creationId xmlns:p14="http://schemas.microsoft.com/office/powerpoint/2010/main" val="19390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0239" y="0"/>
            <a:ext cx="7043530" cy="706090"/>
          </a:xfrm>
        </p:spPr>
        <p:txBody>
          <a:bodyPr>
            <a:normAutofit/>
          </a:bodyPr>
          <a:lstStyle/>
          <a:p>
            <a:r>
              <a:rPr lang="el-GR" b="1" i="1" dirty="0">
                <a:solidFill>
                  <a:srgbClr val="00B050"/>
                </a:solidFill>
              </a:rPr>
              <a:t>Ποιο μέρος του ποταμού είναι;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642969"/>
            <a:ext cx="8280920" cy="6215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35660" y="1844825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Arial Black" pitchFamily="34" charset="0"/>
              </a:rPr>
              <a:t>εκβολές του ποταμού</a:t>
            </a:r>
          </a:p>
          <a:p>
            <a:pPr algn="ctr"/>
            <a:r>
              <a:rPr lang="el-GR" sz="4000" dirty="0">
                <a:solidFill>
                  <a:schemeClr val="bg1"/>
                </a:solidFill>
                <a:latin typeface="Arial Black" pitchFamily="34" charset="0"/>
              </a:rPr>
              <a:t>(θάλασσα)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297049"/>
              </p:ext>
            </p:extLst>
          </p:nvPr>
        </p:nvGraphicFramePr>
        <p:xfrm>
          <a:off x="1917995" y="389473"/>
          <a:ext cx="8588080" cy="631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1728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4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001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982" y="496480"/>
            <a:ext cx="4077218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833" y="506005"/>
            <a:ext cx="3999641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045" y="3639640"/>
            <a:ext cx="4028652" cy="24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38511" y="2780928"/>
            <a:ext cx="720080" cy="6480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0066"/>
                </a:solidFill>
              </a:rPr>
              <a:t>1</a:t>
            </a:r>
            <a:endParaRPr lang="el-GR" sz="2400" b="1" dirty="0">
              <a:solidFill>
                <a:srgbClr val="CC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0453" y="2780928"/>
            <a:ext cx="720080" cy="6480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0066"/>
                </a:solidFill>
              </a:rPr>
              <a:t>4</a:t>
            </a:r>
            <a:endParaRPr lang="el-GR" sz="2400" b="1" dirty="0">
              <a:solidFill>
                <a:srgbClr val="CC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2801" y="6100901"/>
            <a:ext cx="720080" cy="6480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0066"/>
                </a:solidFill>
              </a:rPr>
              <a:t>2</a:t>
            </a:r>
            <a:endParaRPr lang="el-GR" sz="2400" b="1" dirty="0">
              <a:solidFill>
                <a:srgbClr val="CC0066"/>
              </a:solidFill>
            </a:endParaRPr>
          </a:p>
        </p:txBody>
      </p:sp>
      <p:pic>
        <p:nvPicPr>
          <p:cNvPr id="14" name="Picture 2" descr="https://www.arcgis.com/sharing/rest/content/items/8a8f9c38e7884050ad3cae86781e9d59/resources/1565316759802.jpeg?w=1600">
            <a:extLst>
              <a:ext uri="{FF2B5EF4-FFF2-40B4-BE49-F238E27FC236}">
                <a16:creationId xmlns:a16="http://schemas.microsoft.com/office/drawing/2014/main" id="{DB89B718-179C-4E40-AD1F-B653F08D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204" y="3611066"/>
            <a:ext cx="3733375" cy="2863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882198" y="6053278"/>
            <a:ext cx="720080" cy="6480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C0066"/>
                </a:solidFill>
              </a:rPr>
              <a:t>3</a:t>
            </a:r>
            <a:endParaRPr lang="el-GR" sz="2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gis.com/sharing/rest/content/items/8a8f9c38e7884050ad3cae86781e9d59/resources/1565315847728.jpeg?w=8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51" y="1778960"/>
            <a:ext cx="5801784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60"/>
            <a:ext cx="9582150" cy="7984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600" b="1" i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181" y="6165336"/>
            <a:ext cx="498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https://storymaps.arcgis.com/stories/8a8f9c38e7884050ad3cae86781e9d59</a:t>
            </a:r>
            <a:endParaRPr lang="el-G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0216" y="1775698"/>
            <a:ext cx="580178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  <a:endParaRPr lang="el-GR" dirty="0"/>
          </a:p>
        </p:txBody>
      </p:sp>
      <p:sp>
        <p:nvSpPr>
          <p:cNvPr id="6" name="Rectangle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8693425" y="3547092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7" name="Rectangle 6"/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</p:spTree>
    <p:extLst>
      <p:ext uri="{BB962C8B-B14F-4D97-AF65-F5344CB8AC3E}">
        <p14:creationId xmlns:p14="http://schemas.microsoft.com/office/powerpoint/2010/main" val="1630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2" y="1828707"/>
            <a:ext cx="5936167" cy="445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BEC0FD-FFD1-46F8-B2D8-DA3F67E087D6}"/>
              </a:ext>
            </a:extLst>
          </p:cNvPr>
          <p:cNvSpPr txBox="1"/>
          <p:nvPr/>
        </p:nvSpPr>
        <p:spPr>
          <a:xfrm>
            <a:off x="6231192" y="1841958"/>
            <a:ext cx="5801784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Πού φτάνει το νερό;</a:t>
            </a:r>
            <a:endParaRPr lang="el-GR" dirty="0"/>
          </a:p>
        </p:txBody>
      </p:sp>
      <p:sp>
        <p:nvSpPr>
          <p:cNvPr id="10" name="Rectangle 9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A592A78-9C3D-4A33-8F5C-62C23DF42657}"/>
              </a:ext>
            </a:extLst>
          </p:cNvPr>
          <p:cNvSpPr/>
          <p:nvPr/>
        </p:nvSpPr>
        <p:spPr>
          <a:xfrm>
            <a:off x="8693425" y="3666360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F1698-4DE0-444E-8D41-C6034C4B6762}"/>
              </a:ext>
            </a:extLst>
          </p:cNvPr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4F8DE3-C1B1-4BE4-BF83-12FF6EA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2535"/>
            <a:ext cx="9673673" cy="7793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600" b="1" i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</a:p>
        </p:txBody>
      </p:sp>
    </p:spTree>
    <p:extLst>
      <p:ext uri="{BB962C8B-B14F-4D97-AF65-F5344CB8AC3E}">
        <p14:creationId xmlns:p14="http://schemas.microsoft.com/office/powerpoint/2010/main" val="18711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63404"/>
            <a:ext cx="12192000" cy="43396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βουνό βρίσκεται πιο ………</a:t>
            </a:r>
            <a:r>
              <a:rPr lang="en-GB" sz="2300" dirty="0"/>
              <a:t>…….</a:t>
            </a:r>
            <a:r>
              <a:rPr lang="el-GR" sz="2300" dirty="0"/>
              <a:t>…………… από την πεδιάδα.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Η πεδιάδα βρίσκεται πιο ………</a:t>
            </a:r>
            <a:r>
              <a:rPr lang="en-GB" sz="2300" dirty="0"/>
              <a:t>…….</a:t>
            </a:r>
            <a:r>
              <a:rPr lang="el-GR" sz="2300" dirty="0"/>
              <a:t>…………… από το βουνό.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Περισσότερη βροχή πέφτει</a:t>
            </a:r>
            <a:r>
              <a:rPr lang="en-GB" sz="2300" dirty="0"/>
              <a:t> </a:t>
            </a:r>
            <a:r>
              <a:rPr lang="el-GR" sz="2300" dirty="0"/>
              <a:t>στο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παρά στην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Οι πηγές του ποταμού βρίσκονται</a:t>
            </a:r>
            <a:r>
              <a:rPr lang="en-GB" sz="2300" dirty="0"/>
              <a:t> </a:t>
            </a:r>
            <a:r>
              <a:rPr lang="el-GR" sz="2300" dirty="0"/>
              <a:t>στο ………</a:t>
            </a:r>
            <a:r>
              <a:rPr lang="en-GB" sz="2300" dirty="0"/>
              <a:t>…….</a:t>
            </a:r>
            <a:r>
              <a:rPr lang="el-GR" sz="2300" dirty="0"/>
              <a:t>……………</a:t>
            </a:r>
            <a:r>
              <a:rPr lang="en-GB" sz="2300" dirty="0"/>
              <a:t> 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Από το βουνό προς την πεδιάδα σχηματίζεται 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νερό του ποταμού αρχίζει να ρέει από το ………</a:t>
            </a:r>
            <a:r>
              <a:rPr lang="en-GB" sz="2300" dirty="0"/>
              <a:t>…….</a:t>
            </a:r>
            <a:r>
              <a:rPr lang="el-GR" sz="2300" dirty="0"/>
              <a:t>……………</a:t>
            </a:r>
            <a:r>
              <a:rPr lang="en-GB" sz="2300" dirty="0"/>
              <a:t> </a:t>
            </a:r>
            <a:r>
              <a:rPr lang="el-GR" sz="2300" dirty="0"/>
              <a:t>προς την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ποτάμι ρέει από τις ………</a:t>
            </a:r>
            <a:r>
              <a:rPr lang="en-GB" sz="2300" dirty="0"/>
              <a:t>…….</a:t>
            </a:r>
            <a:r>
              <a:rPr lang="el-GR" sz="2300" dirty="0"/>
              <a:t>…………… προς τις</a:t>
            </a:r>
            <a:r>
              <a:rPr lang="en-GB" sz="2300" dirty="0"/>
              <a:t> </a:t>
            </a:r>
            <a:r>
              <a:rPr lang="el-GR" sz="2300" dirty="0"/>
              <a:t>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ποτάμι περνά από την ………</a:t>
            </a:r>
            <a:r>
              <a:rPr lang="en-GB" sz="2300" dirty="0"/>
              <a:t>…….</a:t>
            </a:r>
            <a:r>
              <a:rPr lang="el-GR" sz="2300" dirty="0"/>
              <a:t>…………… και τελειώνει «το ταξίδι» του στη ………</a:t>
            </a:r>
            <a:r>
              <a:rPr lang="en-GB" sz="2300" dirty="0"/>
              <a:t>…….</a:t>
            </a:r>
            <a:r>
              <a:rPr lang="el-GR" sz="2300" dirty="0"/>
              <a:t>…………… 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Κοντά στη θάλασσα βρίσκονται οι ………</a:t>
            </a:r>
            <a:r>
              <a:rPr lang="en-GB" sz="2300" dirty="0"/>
              <a:t>…….</a:t>
            </a:r>
            <a:r>
              <a:rPr lang="el-GR" sz="2300" dirty="0"/>
              <a:t>…………… του ποταμού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νερό καθώς ………</a:t>
            </a:r>
            <a:r>
              <a:rPr lang="en-GB" sz="2300" dirty="0"/>
              <a:t>…….</a:t>
            </a:r>
            <a:r>
              <a:rPr lang="el-GR" sz="2300" dirty="0"/>
              <a:t>………</a:t>
            </a:r>
            <a:r>
              <a:rPr lang="en-GB" sz="2300" dirty="0"/>
              <a:t> </a:t>
            </a:r>
            <a:r>
              <a:rPr lang="el-GR" sz="2300" dirty="0"/>
              <a:t>σκάβει το ………</a:t>
            </a:r>
            <a:r>
              <a:rPr lang="en-GB" sz="2300" dirty="0"/>
              <a:t>…….</a:t>
            </a:r>
            <a:r>
              <a:rPr lang="el-GR" sz="2300" dirty="0"/>
              <a:t>……</a:t>
            </a:r>
            <a:r>
              <a:rPr lang="en-GB" sz="2300" dirty="0"/>
              <a:t>. </a:t>
            </a:r>
            <a:r>
              <a:rPr lang="el-GR" sz="2300" dirty="0"/>
              <a:t>και δημιουργεί «τον δρόμο» του ποταμού</a:t>
            </a:r>
            <a:r>
              <a:rPr lang="en-GB" sz="2300" dirty="0"/>
              <a:t>.</a:t>
            </a:r>
            <a:endParaRPr lang="el-GR" sz="2300" dirty="0"/>
          </a:p>
          <a:p>
            <a:pPr marL="457200" indent="-457200">
              <a:buFont typeface="+mj-lt"/>
              <a:buAutoNum type="arabicPeriod"/>
            </a:pPr>
            <a:r>
              <a:rPr lang="el-GR" sz="2300" dirty="0"/>
              <a:t>Το νερό καθώς ………</a:t>
            </a:r>
            <a:r>
              <a:rPr lang="en-GB" sz="2300" dirty="0"/>
              <a:t>…….</a:t>
            </a:r>
            <a:r>
              <a:rPr lang="el-GR" sz="2300" dirty="0"/>
              <a:t>…………… δημιουργεί ένα αυλάκι. Αυτό ονομάζεται ………</a:t>
            </a:r>
            <a:r>
              <a:rPr lang="en-GB" sz="2300" dirty="0"/>
              <a:t>…….</a:t>
            </a:r>
            <a:r>
              <a:rPr lang="el-GR" sz="2300" dirty="0"/>
              <a:t>…………… ή ………</a:t>
            </a:r>
            <a:r>
              <a:rPr lang="en-GB" sz="2300" dirty="0"/>
              <a:t>…….</a:t>
            </a:r>
            <a:r>
              <a:rPr lang="el-GR" sz="2300" dirty="0"/>
              <a:t>…………… του ποταμού.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F05FC-DE15-494F-A4A0-FD172F5B867D}"/>
              </a:ext>
            </a:extLst>
          </p:cNvPr>
          <p:cNvSpPr txBox="1"/>
          <p:nvPr/>
        </p:nvSpPr>
        <p:spPr>
          <a:xfrm>
            <a:off x="1181100" y="-113857"/>
            <a:ext cx="963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>
                <a:solidFill>
                  <a:srgbClr val="00B050"/>
                </a:solidFill>
                <a:latin typeface="+mj-lt"/>
              </a:rPr>
              <a:t>Συμπληρώνω την κάθε πρόταση με τη λέξη που ταιριάζει.</a:t>
            </a:r>
            <a:r>
              <a:rPr lang="el-GR" sz="3200" b="1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A6842-3B9B-4B83-A66F-D9D10E3CF777}"/>
              </a:ext>
            </a:extLst>
          </p:cNvPr>
          <p:cNvSpPr txBox="1"/>
          <p:nvPr/>
        </p:nvSpPr>
        <p:spPr>
          <a:xfrm>
            <a:off x="1046138" y="4806747"/>
            <a:ext cx="10021912" cy="1830758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χαμηλά		πηγές		έδαφος	ψηλά		εκβολές</a:t>
            </a:r>
          </a:p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ρέει			βουνό		πεδιάδα	κοίτη		πεδιάδα</a:t>
            </a:r>
          </a:p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rgbClr val="CC0066"/>
                </a:solidFill>
              </a:rPr>
              <a:t>θάλασσα		κανάλι	εκβολές	κατωφέρεια </a:t>
            </a:r>
            <a:r>
              <a:rPr lang="el-GR" sz="2200" dirty="0">
                <a:solidFill>
                  <a:srgbClr val="CC0066"/>
                </a:solidFill>
              </a:rPr>
              <a:t>(κατήφορο)</a:t>
            </a:r>
            <a:endParaRPr lang="en-CY" sz="2200" dirty="0"/>
          </a:p>
        </p:txBody>
      </p:sp>
    </p:spTree>
    <p:extLst>
      <p:ext uri="{BB962C8B-B14F-4D97-AF65-F5344CB8AC3E}">
        <p14:creationId xmlns:p14="http://schemas.microsoft.com/office/powerpoint/2010/main" val="4902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67"/>
            <a:ext cx="12192000" cy="14555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  <a:latin typeface="+mj-lt"/>
              </a:rPr>
              <a:t>Ο μικρός Γιώργος πήγε εκδρομή στο βουνό μαζί με τους γονείς του. Ενώ περπατούσαν στο βουνό, συνάντησαν ένα ποταμάκι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l-GR" b="1" dirty="0">
                <a:solidFill>
                  <a:srgbClr val="00B050"/>
                </a:solidFill>
                <a:latin typeface="+mj-lt"/>
              </a:rPr>
              <a:t>όπου κυλούσε νερό. Ο Γιώργος σκέφτηκε: </a:t>
            </a:r>
          </a:p>
          <a:p>
            <a:pPr marL="0" indent="0" algn="ctr">
              <a:buNone/>
            </a:pPr>
            <a:r>
              <a:rPr lang="el-GR" b="1" i="1" u="sng" dirty="0">
                <a:solidFill>
                  <a:srgbClr val="00B050"/>
                </a:solidFill>
              </a:rPr>
              <a:t>Από πού ξεκινάει το νερό στο ποταμάκι και προς τα πού συνεχίζει το «ταξίδι» του;</a:t>
            </a:r>
            <a:r>
              <a:rPr lang="el-GR" b="1" u="sng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4927" y="1571625"/>
            <a:ext cx="6349448" cy="26161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rgbClr val="CC0066"/>
                </a:solidFill>
              </a:rPr>
              <a:t>Παρακολουθώ το βίντεο και σκέφτομαι…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</a:rPr>
              <a:t>Τι βλέπω; Πώς είναι;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</a:rPr>
              <a:t>Πού μπορεί να είναι το μέρος αυτό;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</a:rPr>
              <a:t>Μοιάζει με κάποιον τόπο που γνωρίζω;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</a:rPr>
              <a:t>Τι θα άκουγα αν ήμουν εκεί;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</a:rPr>
              <a:t>Τι θα έκανα αν βρισκόμουν εκεί;</a:t>
            </a:r>
            <a:endParaRPr lang="el-GR" sz="2400" dirty="0"/>
          </a:p>
        </p:txBody>
      </p:sp>
      <p:pic>
        <p:nvPicPr>
          <p:cNvPr id="2" name="Stream_Flowing">
            <a:hlinkClick r:id="" action="ppaction://media"/>
            <a:extLst>
              <a:ext uri="{FF2B5EF4-FFF2-40B4-BE49-F238E27FC236}">
                <a16:creationId xmlns:a16="http://schemas.microsoft.com/office/drawing/2014/main" id="{B0F092D0-7A2D-45DD-917E-F6B4EEADDF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07" y="2033750"/>
            <a:ext cx="5594133" cy="41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Free Boy Clipart, Download Free Clip Art, Free Clip Art on Clipart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2236" y="2449156"/>
            <a:ext cx="1109289" cy="22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952" y="374682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2423592" y="40466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8572254" y="396931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8568" y="1186880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7752" y="102000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9656" y="1096948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4184" y="141622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089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47061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44460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542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484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47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770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13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216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665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58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969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28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57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9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75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72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159" y="3232571"/>
            <a:ext cx="464101" cy="432048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871AD7-A69C-461A-9B21-76C4FC0E9F48}"/>
              </a:ext>
            </a:extLst>
          </p:cNvPr>
          <p:cNvSpPr txBox="1"/>
          <p:nvPr/>
        </p:nvSpPr>
        <p:spPr>
          <a:xfrm>
            <a:off x="1899138" y="1674932"/>
            <a:ext cx="150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βουνό</a:t>
            </a:r>
            <a:endParaRPr lang="en-US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D8ADF-22EC-4577-8D02-656C9FEB308B}"/>
              </a:ext>
            </a:extLst>
          </p:cNvPr>
          <p:cNvSpPr txBox="1"/>
          <p:nvPr/>
        </p:nvSpPr>
        <p:spPr>
          <a:xfrm>
            <a:off x="1557474" y="2121572"/>
            <a:ext cx="233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ψηλό έδαφος</a:t>
            </a:r>
            <a:endParaRPr lang="en-US" sz="2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107B49-C217-45EC-BD48-E90CF469631F}"/>
              </a:ext>
            </a:extLst>
          </p:cNvPr>
          <p:cNvSpPr txBox="1"/>
          <p:nvPr/>
        </p:nvSpPr>
        <p:spPr>
          <a:xfrm>
            <a:off x="5588525" y="45641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χαμηλό έδαφος</a:t>
            </a:r>
            <a:endParaRPr lang="en-US" sz="28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188C4F-573D-473D-B0A5-9DC2A313974D}"/>
              </a:ext>
            </a:extLst>
          </p:cNvPr>
          <p:cNvSpPr txBox="1"/>
          <p:nvPr/>
        </p:nvSpPr>
        <p:spPr>
          <a:xfrm>
            <a:off x="5865129" y="4159199"/>
            <a:ext cx="16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πεδιάδα</a:t>
            </a:r>
            <a:endParaRPr lang="en-US" sz="32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7EC612-0350-4F8B-B40D-06F88CAC0981}"/>
              </a:ext>
            </a:extLst>
          </p:cNvPr>
          <p:cNvSpPr txBox="1"/>
          <p:nvPr/>
        </p:nvSpPr>
        <p:spPr>
          <a:xfrm rot="19737590">
            <a:off x="8393845" y="455502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θάλασσα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98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30" grpId="0"/>
      <p:bldP spid="31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94" y="861654"/>
            <a:ext cx="7784732" cy="5322260"/>
          </a:xfrm>
        </p:spPr>
      </p:pic>
      <p:sp>
        <p:nvSpPr>
          <p:cNvPr id="18" name="TextBox 17"/>
          <p:cNvSpPr txBox="1"/>
          <p:nvPr/>
        </p:nvSpPr>
        <p:spPr>
          <a:xfrm>
            <a:off x="2295055" y="1743469"/>
            <a:ext cx="2493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984" y="1576592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638" y="1653541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3921" y="1999319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52658" y="2139399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56803" y="1745311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67453" y="1835463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65459" y="1752601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0334" y="5296995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84807" y="5332014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67110" y="5303393"/>
            <a:ext cx="320371" cy="90243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9263" y="3636794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39130" y="463669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01456" y="4841018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4785" y="222719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777" y="476104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45" y="63549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66" y="105521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4" y="878227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048" y="2914734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469" y="2096093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601" y="3749399"/>
            <a:ext cx="464101" cy="432048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2BFB12-F8EF-492D-BFCF-70409DF23F3E}"/>
              </a:ext>
            </a:extLst>
          </p:cNvPr>
          <p:cNvSpPr txBox="1"/>
          <p:nvPr/>
        </p:nvSpPr>
        <p:spPr>
          <a:xfrm>
            <a:off x="5050046" y="612440"/>
            <a:ext cx="7013582" cy="19389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Το νερό </a:t>
            </a:r>
            <a:r>
              <a:rPr lang="el-GR" sz="2400" b="1" i="1" dirty="0">
                <a:solidFill>
                  <a:srgbClr val="CC0066"/>
                </a:solidFill>
              </a:rPr>
              <a:t>ρέει</a:t>
            </a:r>
            <a:r>
              <a:rPr lang="el-GR" sz="2400" dirty="0">
                <a:solidFill>
                  <a:srgbClr val="CC0066"/>
                </a:solidFill>
              </a:rPr>
              <a:t> από ψηλά στο βουνό, περνάει από την πεδιάδα και φτάνει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Η βροχή πέφτει στο ψηλότερο έδαφος, αλλά πέφτει και στο χαμηλότερο έδαφος και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Στο βουνό πέφτει περισσότερη βροχή.</a:t>
            </a:r>
            <a:endParaRPr lang="el-G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D9FA92-2F18-4873-969B-C5913C02CBEB}"/>
              </a:ext>
            </a:extLst>
          </p:cNvPr>
          <p:cNvSpPr/>
          <p:nvPr/>
        </p:nvSpPr>
        <p:spPr>
          <a:xfrm>
            <a:off x="850582" y="-76898"/>
            <a:ext cx="106275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i="1" u="sng" dirty="0">
                <a:solidFill>
                  <a:srgbClr val="00B050"/>
                </a:solidFill>
                <a:latin typeface="+mj-lt"/>
              </a:rPr>
              <a:t>Από πού ξεκινάει</a:t>
            </a:r>
            <a:r>
              <a:rPr lang="el-GR" sz="26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το νερό στο ποταμάκι και </a:t>
            </a:r>
            <a:r>
              <a:rPr lang="el-GR" sz="2600" b="1" i="1" u="sng" dirty="0">
                <a:solidFill>
                  <a:srgbClr val="00B050"/>
                </a:solidFill>
                <a:latin typeface="+mj-lt"/>
              </a:rPr>
              <a:t>προς τα πού συνεχίζει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 το ταξίδι του;</a:t>
            </a:r>
          </a:p>
        </p:txBody>
      </p:sp>
    </p:spTree>
    <p:extLst>
      <p:ext uri="{BB962C8B-B14F-4D97-AF65-F5344CB8AC3E}">
        <p14:creationId xmlns:p14="http://schemas.microsoft.com/office/powerpoint/2010/main" val="604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" y="1063334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50294" y="1132154"/>
            <a:ext cx="145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42031" y="50833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5055" y="1743469"/>
            <a:ext cx="2493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984" y="1576592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638" y="1653541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3921" y="1999319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52658" y="2139399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556803" y="1745311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67453" y="1835463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65459" y="1752601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0334" y="5296995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84807" y="5332014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67110" y="5303393"/>
            <a:ext cx="320371" cy="90243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9263" y="3636794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39130" y="463669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01456" y="4841018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4785" y="222719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777" y="476104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45" y="63549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66" y="105521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4" y="878227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048" y="2914734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469" y="2096093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601" y="3749399"/>
            <a:ext cx="464101" cy="4320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22400" y="51937"/>
            <a:ext cx="7301948" cy="24622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b="1" u="sng" dirty="0">
                <a:solidFill>
                  <a:srgbClr val="CC0066"/>
                </a:solidFill>
              </a:rPr>
              <a:t>πηγές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του ποταμού βρίσκονται στα βουνά.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 </a:t>
            </a:r>
            <a:r>
              <a:rPr lang="el-GR" sz="2800" b="1" u="sng" dirty="0">
                <a:solidFill>
                  <a:srgbClr val="CC0066"/>
                </a:solidFill>
              </a:rPr>
              <a:t>εκβολές</a:t>
            </a:r>
            <a:r>
              <a:rPr lang="el-GR" sz="2800" dirty="0">
                <a:solidFill>
                  <a:srgbClr val="CC0066"/>
                </a:solidFill>
              </a:rPr>
              <a:t> του ποταμού βρίσκονται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κοντά </a:t>
            </a:r>
          </a:p>
          <a:p>
            <a:r>
              <a:rPr lang="el-GR" sz="2800" dirty="0">
                <a:solidFill>
                  <a:srgbClr val="CC0066"/>
                </a:solidFill>
              </a:rPr>
              <a:t>στη θάλασσα.</a:t>
            </a:r>
          </a:p>
          <a:p>
            <a:endParaRPr lang="el-GR" sz="2800" dirty="0">
              <a:solidFill>
                <a:srgbClr val="CC0066"/>
              </a:solidFill>
            </a:endParaRPr>
          </a:p>
          <a:p>
            <a:pPr algn="ctr"/>
            <a:r>
              <a:rPr lang="el-GR" sz="2800" b="1" u="sng" dirty="0">
                <a:solidFill>
                  <a:srgbClr val="CC0066"/>
                </a:solidFill>
              </a:rPr>
              <a:t>Το νερό ρέει από τις πηγές προς τις εκβολές.</a:t>
            </a:r>
          </a:p>
        </p:txBody>
      </p:sp>
    </p:spTree>
    <p:extLst>
      <p:ext uri="{BB962C8B-B14F-4D97-AF65-F5344CB8AC3E}">
        <p14:creationId xmlns:p14="http://schemas.microsoft.com/office/powerpoint/2010/main" val="32687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88472"/>
            <a:ext cx="6173576" cy="465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99" y="88472"/>
            <a:ext cx="167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3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655" y="508575"/>
            <a:ext cx="15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3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6211" y="3262015"/>
            <a:ext cx="181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ποτάμι</a:t>
            </a:r>
            <a:endParaRPr 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2D54B-3512-45AE-8533-4D3D3A9FE7D4}"/>
              </a:ext>
            </a:extLst>
          </p:cNvPr>
          <p:cNvSpPr/>
          <p:nvPr/>
        </p:nvSpPr>
        <p:spPr>
          <a:xfrm>
            <a:off x="1215812" y="4938770"/>
            <a:ext cx="9852238" cy="187692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CC0066"/>
                </a:solidFill>
              </a:rPr>
              <a:t>Ο δρόμος του νερού ονομάζεται </a:t>
            </a:r>
            <a:r>
              <a:rPr lang="el-GR" sz="2800" b="1" i="1" u="sng" dirty="0">
                <a:solidFill>
                  <a:srgbClr val="CC0066"/>
                </a:solidFill>
              </a:rPr>
              <a:t>κοίτη</a:t>
            </a:r>
            <a:r>
              <a:rPr lang="el-GR" sz="2800" b="1" dirty="0">
                <a:solidFill>
                  <a:srgbClr val="CC0066"/>
                </a:solidFill>
              </a:rPr>
              <a:t> ή </a:t>
            </a:r>
            <a:r>
              <a:rPr lang="el-GR" sz="2800" b="1" i="1" u="sng" dirty="0">
                <a:solidFill>
                  <a:srgbClr val="CC0066"/>
                </a:solidFill>
              </a:rPr>
              <a:t>κανάλι</a:t>
            </a:r>
            <a:r>
              <a:rPr lang="el-GR" sz="2800" b="1" dirty="0">
                <a:solidFill>
                  <a:srgbClr val="CC0066"/>
                </a:solidFill>
              </a:rPr>
              <a:t> του ποταμού.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Όσο </a:t>
            </a:r>
            <a:r>
              <a:rPr lang="el-GR" sz="2600" b="1" i="1" u="sng" dirty="0">
                <a:solidFill>
                  <a:srgbClr val="CC0066"/>
                </a:solidFill>
              </a:rPr>
              <a:t>περισσότερο νερό</a:t>
            </a:r>
            <a:r>
              <a:rPr lang="el-GR" sz="2600" b="1" i="1" dirty="0">
                <a:solidFill>
                  <a:srgbClr val="CC0066"/>
                </a:solidFill>
              </a:rPr>
              <a:t> </a:t>
            </a:r>
            <a:r>
              <a:rPr lang="el-GR" sz="2600" dirty="0">
                <a:solidFill>
                  <a:srgbClr val="CC0066"/>
                </a:solidFill>
              </a:rPr>
              <a:t>ρέει στην </a:t>
            </a:r>
            <a:r>
              <a:rPr lang="el-GR" sz="2600" b="1" i="1" u="sng" dirty="0">
                <a:solidFill>
                  <a:srgbClr val="CC0066"/>
                </a:solidFill>
              </a:rPr>
              <a:t>κοίτη</a:t>
            </a:r>
            <a:r>
              <a:rPr lang="el-GR" sz="2600" dirty="0">
                <a:solidFill>
                  <a:srgbClr val="CC0066"/>
                </a:solidFill>
              </a:rPr>
              <a:t>, τόσο πιο πολύ σκάβεται το έδαφος και η κοίτη </a:t>
            </a:r>
            <a:r>
              <a:rPr lang="el-GR" sz="2600" b="1" i="1" u="sng" dirty="0">
                <a:solidFill>
                  <a:srgbClr val="CC0066"/>
                </a:solidFill>
              </a:rPr>
              <a:t>βαθαίνει</a:t>
            </a:r>
            <a:r>
              <a:rPr lang="el-GR" sz="2600" dirty="0">
                <a:solidFill>
                  <a:srgbClr val="CC0066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CC47C4-EA84-4845-A40B-FA7F761EC7D7}"/>
              </a:ext>
            </a:extLst>
          </p:cNvPr>
          <p:cNvSpPr/>
          <p:nvPr/>
        </p:nvSpPr>
        <p:spPr>
          <a:xfrm>
            <a:off x="6411701" y="88472"/>
            <a:ext cx="5704100" cy="289310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νερό </a:t>
            </a:r>
            <a:r>
              <a:rPr lang="el-GR" sz="2600" b="1" i="1" u="sng" dirty="0">
                <a:solidFill>
                  <a:srgbClr val="CC0066"/>
                </a:solidFill>
              </a:rPr>
              <a:t>ρέει</a:t>
            </a:r>
            <a:r>
              <a:rPr lang="el-GR" sz="2600" dirty="0">
                <a:solidFill>
                  <a:srgbClr val="CC0066"/>
                </a:solidFill>
              </a:rPr>
              <a:t> από το βουνό προς το χαμηλότερο έδαφος.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νερό καθώς ρέει </a:t>
            </a:r>
            <a:r>
              <a:rPr lang="el-GR" sz="2600" b="1" i="1" u="sng" dirty="0">
                <a:solidFill>
                  <a:srgbClr val="CC0066"/>
                </a:solidFill>
              </a:rPr>
              <a:t>σκάβει</a:t>
            </a:r>
            <a:r>
              <a:rPr lang="el-GR" sz="2600" dirty="0">
                <a:solidFill>
                  <a:srgbClr val="CC0066"/>
                </a:solidFill>
              </a:rPr>
              <a:t> το έδαφος. Δημιουργεί ένα </a:t>
            </a:r>
            <a:r>
              <a:rPr lang="el-GR" sz="2600" b="1" i="1" u="sng" dirty="0">
                <a:solidFill>
                  <a:srgbClr val="CC0066"/>
                </a:solidFill>
              </a:rPr>
              <a:t>βαθούλωμα</a:t>
            </a:r>
            <a:r>
              <a:rPr lang="el-GR" sz="2600" dirty="0">
                <a:solidFill>
                  <a:srgbClr val="CC0066"/>
                </a:solidFill>
              </a:rPr>
              <a:t>, ένα αυλάκι.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νερό δημιουργεί τον δικό του «</a:t>
            </a:r>
            <a:r>
              <a:rPr lang="el-GR" sz="2600" b="1" i="1" u="sng" dirty="0">
                <a:solidFill>
                  <a:srgbClr val="CC0066"/>
                </a:solidFill>
              </a:rPr>
              <a:t>δρόμο</a:t>
            </a:r>
            <a:r>
              <a:rPr lang="el-GR" sz="2600" dirty="0">
                <a:solidFill>
                  <a:srgbClr val="CC0066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244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260" y="2433"/>
            <a:ext cx="9092066" cy="685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07968" y="4438886"/>
            <a:ext cx="1656184" cy="562744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47795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κοίτη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4275" y="5181922"/>
            <a:ext cx="1656183" cy="678852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48100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κανάλι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856" y="92158"/>
            <a:ext cx="764160" cy="648072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8256" y="108302"/>
            <a:ext cx="764160" cy="64807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352" y="92158"/>
            <a:ext cx="764160" cy="648072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664" y="0"/>
            <a:ext cx="764160" cy="648072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881" y="1199510"/>
            <a:ext cx="563440" cy="571159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446" y="938611"/>
            <a:ext cx="652907" cy="521797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161" y="1123552"/>
            <a:ext cx="608117" cy="577256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692" y="125556"/>
            <a:ext cx="767204" cy="732274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9" y="158619"/>
            <a:ext cx="625267" cy="577256"/>
          </a:xfrm>
          <a:prstGeom prst="rect">
            <a:avLst/>
          </a:prstGeom>
          <a:noFill/>
        </p:spPr>
      </p:pic>
      <p:pic>
        <p:nvPicPr>
          <p:cNvPr id="21" name="Picture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67" y="46438"/>
            <a:ext cx="675425" cy="555914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2529840" y="1463040"/>
            <a:ext cx="3474720" cy="2914650"/>
          </a:xfrm>
          <a:custGeom>
            <a:avLst/>
            <a:gdLst>
              <a:gd name="connsiteX0" fmla="*/ 0 w 3474720"/>
              <a:gd name="connsiteY0" fmla="*/ 0 h 2914650"/>
              <a:gd name="connsiteX1" fmla="*/ 857250 w 3474720"/>
              <a:gd name="connsiteY1" fmla="*/ 594360 h 2914650"/>
              <a:gd name="connsiteX2" fmla="*/ 1760220 w 3474720"/>
              <a:gd name="connsiteY2" fmla="*/ 1394460 h 2914650"/>
              <a:gd name="connsiteX3" fmla="*/ 2400300 w 3474720"/>
              <a:gd name="connsiteY3" fmla="*/ 2000250 h 2914650"/>
              <a:gd name="connsiteX4" fmla="*/ 2994660 w 3474720"/>
              <a:gd name="connsiteY4" fmla="*/ 2491740 h 2914650"/>
              <a:gd name="connsiteX5" fmla="*/ 3474720 w 3474720"/>
              <a:gd name="connsiteY5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720" h="2914650">
                <a:moveTo>
                  <a:pt x="0" y="0"/>
                </a:moveTo>
                <a:cubicBezTo>
                  <a:pt x="281940" y="180975"/>
                  <a:pt x="563880" y="361950"/>
                  <a:pt x="857250" y="594360"/>
                </a:cubicBezTo>
                <a:cubicBezTo>
                  <a:pt x="1150620" y="826770"/>
                  <a:pt x="1503045" y="1160145"/>
                  <a:pt x="1760220" y="1394460"/>
                </a:cubicBezTo>
                <a:cubicBezTo>
                  <a:pt x="2017395" y="1628775"/>
                  <a:pt x="2194560" y="1817370"/>
                  <a:pt x="2400300" y="2000250"/>
                </a:cubicBezTo>
                <a:cubicBezTo>
                  <a:pt x="2606040" y="2183130"/>
                  <a:pt x="2815590" y="2339340"/>
                  <a:pt x="2994660" y="2491740"/>
                </a:cubicBezTo>
                <a:cubicBezTo>
                  <a:pt x="3173730" y="2644140"/>
                  <a:pt x="3324225" y="2779395"/>
                  <a:pt x="3474720" y="2914650"/>
                </a:cubicBezTo>
              </a:path>
            </a:pathLst>
          </a:custGeom>
          <a:noFill/>
          <a:ln w="63500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35698" y="857830"/>
            <a:ext cx="3616348" cy="2376264"/>
          </a:xfrm>
          <a:custGeom>
            <a:avLst/>
            <a:gdLst>
              <a:gd name="connsiteX0" fmla="*/ 0 w 3474720"/>
              <a:gd name="connsiteY0" fmla="*/ 0 h 2914650"/>
              <a:gd name="connsiteX1" fmla="*/ 857250 w 3474720"/>
              <a:gd name="connsiteY1" fmla="*/ 594360 h 2914650"/>
              <a:gd name="connsiteX2" fmla="*/ 1760220 w 3474720"/>
              <a:gd name="connsiteY2" fmla="*/ 1394460 h 2914650"/>
              <a:gd name="connsiteX3" fmla="*/ 2400300 w 3474720"/>
              <a:gd name="connsiteY3" fmla="*/ 2000250 h 2914650"/>
              <a:gd name="connsiteX4" fmla="*/ 2994660 w 3474720"/>
              <a:gd name="connsiteY4" fmla="*/ 2491740 h 2914650"/>
              <a:gd name="connsiteX5" fmla="*/ 3474720 w 3474720"/>
              <a:gd name="connsiteY5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720" h="2914650">
                <a:moveTo>
                  <a:pt x="0" y="0"/>
                </a:moveTo>
                <a:cubicBezTo>
                  <a:pt x="281940" y="180975"/>
                  <a:pt x="563880" y="361950"/>
                  <a:pt x="857250" y="594360"/>
                </a:cubicBezTo>
                <a:cubicBezTo>
                  <a:pt x="1150620" y="826770"/>
                  <a:pt x="1503045" y="1160145"/>
                  <a:pt x="1760220" y="1394460"/>
                </a:cubicBezTo>
                <a:cubicBezTo>
                  <a:pt x="2017395" y="1628775"/>
                  <a:pt x="2194560" y="1817370"/>
                  <a:pt x="2400300" y="2000250"/>
                </a:cubicBezTo>
                <a:cubicBezTo>
                  <a:pt x="2606040" y="2183130"/>
                  <a:pt x="2815590" y="2339340"/>
                  <a:pt x="2994660" y="2491740"/>
                </a:cubicBezTo>
                <a:cubicBezTo>
                  <a:pt x="3173730" y="2644140"/>
                  <a:pt x="3324225" y="2779395"/>
                  <a:pt x="3474720" y="2914650"/>
                </a:cubicBezTo>
              </a:path>
            </a:pathLst>
          </a:custGeom>
          <a:noFill/>
          <a:ln w="63500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3512" y="47667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78784" y="1123552"/>
            <a:ext cx="2298744" cy="1712684"/>
          </a:xfrm>
          <a:custGeom>
            <a:avLst/>
            <a:gdLst>
              <a:gd name="connsiteX0" fmla="*/ 0 w 3474720"/>
              <a:gd name="connsiteY0" fmla="*/ 0 h 2914650"/>
              <a:gd name="connsiteX1" fmla="*/ 857250 w 3474720"/>
              <a:gd name="connsiteY1" fmla="*/ 594360 h 2914650"/>
              <a:gd name="connsiteX2" fmla="*/ 1760220 w 3474720"/>
              <a:gd name="connsiteY2" fmla="*/ 1394460 h 2914650"/>
              <a:gd name="connsiteX3" fmla="*/ 2400300 w 3474720"/>
              <a:gd name="connsiteY3" fmla="*/ 2000250 h 2914650"/>
              <a:gd name="connsiteX4" fmla="*/ 2994660 w 3474720"/>
              <a:gd name="connsiteY4" fmla="*/ 2491740 h 2914650"/>
              <a:gd name="connsiteX5" fmla="*/ 3474720 w 3474720"/>
              <a:gd name="connsiteY5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720" h="2914650">
                <a:moveTo>
                  <a:pt x="0" y="0"/>
                </a:moveTo>
                <a:cubicBezTo>
                  <a:pt x="281940" y="180975"/>
                  <a:pt x="563880" y="361950"/>
                  <a:pt x="857250" y="594360"/>
                </a:cubicBezTo>
                <a:cubicBezTo>
                  <a:pt x="1150620" y="826770"/>
                  <a:pt x="1503045" y="1160145"/>
                  <a:pt x="1760220" y="1394460"/>
                </a:cubicBezTo>
                <a:cubicBezTo>
                  <a:pt x="2017395" y="1628775"/>
                  <a:pt x="2194560" y="1817370"/>
                  <a:pt x="2400300" y="2000250"/>
                </a:cubicBezTo>
                <a:cubicBezTo>
                  <a:pt x="2606040" y="2183130"/>
                  <a:pt x="2815590" y="2339340"/>
                  <a:pt x="2994660" y="2491740"/>
                </a:cubicBezTo>
                <a:cubicBezTo>
                  <a:pt x="3173730" y="2644140"/>
                  <a:pt x="3324225" y="2779395"/>
                  <a:pt x="3474720" y="2914650"/>
                </a:cubicBezTo>
              </a:path>
            </a:pathLst>
          </a:custGeom>
          <a:noFill/>
          <a:ln w="63500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8" y="852296"/>
            <a:ext cx="633836" cy="542513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>
          <a:xfrm flipH="1">
            <a:off x="7464152" y="938610"/>
            <a:ext cx="3186174" cy="2130350"/>
          </a:xfrm>
          <a:custGeom>
            <a:avLst/>
            <a:gdLst>
              <a:gd name="connsiteX0" fmla="*/ 0 w 3474720"/>
              <a:gd name="connsiteY0" fmla="*/ 0 h 2914650"/>
              <a:gd name="connsiteX1" fmla="*/ 857250 w 3474720"/>
              <a:gd name="connsiteY1" fmla="*/ 594360 h 2914650"/>
              <a:gd name="connsiteX2" fmla="*/ 1760220 w 3474720"/>
              <a:gd name="connsiteY2" fmla="*/ 1394460 h 2914650"/>
              <a:gd name="connsiteX3" fmla="*/ 2400300 w 3474720"/>
              <a:gd name="connsiteY3" fmla="*/ 2000250 h 2914650"/>
              <a:gd name="connsiteX4" fmla="*/ 2994660 w 3474720"/>
              <a:gd name="connsiteY4" fmla="*/ 2491740 h 2914650"/>
              <a:gd name="connsiteX5" fmla="*/ 3474720 w 3474720"/>
              <a:gd name="connsiteY5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720" h="2914650">
                <a:moveTo>
                  <a:pt x="0" y="0"/>
                </a:moveTo>
                <a:cubicBezTo>
                  <a:pt x="281940" y="180975"/>
                  <a:pt x="563880" y="361950"/>
                  <a:pt x="857250" y="594360"/>
                </a:cubicBezTo>
                <a:cubicBezTo>
                  <a:pt x="1150620" y="826770"/>
                  <a:pt x="1503045" y="1160145"/>
                  <a:pt x="1760220" y="1394460"/>
                </a:cubicBezTo>
                <a:cubicBezTo>
                  <a:pt x="2017395" y="1628775"/>
                  <a:pt x="2194560" y="1817370"/>
                  <a:pt x="2400300" y="2000250"/>
                </a:cubicBezTo>
                <a:cubicBezTo>
                  <a:pt x="2606040" y="2183130"/>
                  <a:pt x="2815590" y="2339340"/>
                  <a:pt x="2994660" y="2491740"/>
                </a:cubicBezTo>
                <a:cubicBezTo>
                  <a:pt x="3173730" y="2644140"/>
                  <a:pt x="3324225" y="2779395"/>
                  <a:pt x="3474720" y="2914650"/>
                </a:cubicBezTo>
              </a:path>
            </a:pathLst>
          </a:custGeom>
          <a:noFill/>
          <a:ln w="63500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8288" y="15567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7431" y="1045446"/>
            <a:ext cx="619026" cy="511345"/>
          </a:xfrm>
          <a:prstGeom prst="rect">
            <a:avLst/>
          </a:prstGeom>
          <a:noFill/>
        </p:spPr>
      </p:pic>
      <p:sp>
        <p:nvSpPr>
          <p:cNvPr id="29" name="Freeform 28"/>
          <p:cNvSpPr/>
          <p:nvPr/>
        </p:nvSpPr>
        <p:spPr>
          <a:xfrm flipH="1">
            <a:off x="7309877" y="2920366"/>
            <a:ext cx="3358123" cy="2183415"/>
          </a:xfrm>
          <a:custGeom>
            <a:avLst/>
            <a:gdLst>
              <a:gd name="connsiteX0" fmla="*/ 0 w 3474720"/>
              <a:gd name="connsiteY0" fmla="*/ 0 h 2914650"/>
              <a:gd name="connsiteX1" fmla="*/ 857250 w 3474720"/>
              <a:gd name="connsiteY1" fmla="*/ 594360 h 2914650"/>
              <a:gd name="connsiteX2" fmla="*/ 1760220 w 3474720"/>
              <a:gd name="connsiteY2" fmla="*/ 1394460 h 2914650"/>
              <a:gd name="connsiteX3" fmla="*/ 2400300 w 3474720"/>
              <a:gd name="connsiteY3" fmla="*/ 2000250 h 2914650"/>
              <a:gd name="connsiteX4" fmla="*/ 2994660 w 3474720"/>
              <a:gd name="connsiteY4" fmla="*/ 2491740 h 2914650"/>
              <a:gd name="connsiteX5" fmla="*/ 3474720 w 3474720"/>
              <a:gd name="connsiteY5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720" h="2914650">
                <a:moveTo>
                  <a:pt x="0" y="0"/>
                </a:moveTo>
                <a:cubicBezTo>
                  <a:pt x="281940" y="180975"/>
                  <a:pt x="563880" y="361950"/>
                  <a:pt x="857250" y="594360"/>
                </a:cubicBezTo>
                <a:cubicBezTo>
                  <a:pt x="1150620" y="826770"/>
                  <a:pt x="1503045" y="1160145"/>
                  <a:pt x="1760220" y="1394460"/>
                </a:cubicBezTo>
                <a:cubicBezTo>
                  <a:pt x="2017395" y="1628775"/>
                  <a:pt x="2194560" y="1817370"/>
                  <a:pt x="2400300" y="2000250"/>
                </a:cubicBezTo>
                <a:cubicBezTo>
                  <a:pt x="2606040" y="2183130"/>
                  <a:pt x="2815590" y="2339340"/>
                  <a:pt x="2994660" y="2491740"/>
                </a:cubicBezTo>
                <a:cubicBezTo>
                  <a:pt x="3173730" y="2644140"/>
                  <a:pt x="3324225" y="2779395"/>
                  <a:pt x="3474720" y="2914650"/>
                </a:cubicBezTo>
              </a:path>
            </a:pathLst>
          </a:custGeom>
          <a:noFill/>
          <a:ln w="63500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24001" y="4069080"/>
            <a:ext cx="4285843" cy="1442320"/>
          </a:xfrm>
          <a:custGeom>
            <a:avLst/>
            <a:gdLst>
              <a:gd name="connsiteX0" fmla="*/ 0 w 4285843"/>
              <a:gd name="connsiteY0" fmla="*/ 0 h 1442320"/>
              <a:gd name="connsiteX1" fmla="*/ 845820 w 4285843"/>
              <a:gd name="connsiteY1" fmla="*/ 285750 h 1442320"/>
              <a:gd name="connsiteX2" fmla="*/ 2583180 w 4285843"/>
              <a:gd name="connsiteY2" fmla="*/ 902970 h 1442320"/>
              <a:gd name="connsiteX3" fmla="*/ 4034790 w 4285843"/>
              <a:gd name="connsiteY3" fmla="*/ 1360170 h 1442320"/>
              <a:gd name="connsiteX4" fmla="*/ 4274820 w 4285843"/>
              <a:gd name="connsiteY4" fmla="*/ 1440180 h 144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843" h="1442320">
                <a:moveTo>
                  <a:pt x="0" y="0"/>
                </a:moveTo>
                <a:lnTo>
                  <a:pt x="845820" y="285750"/>
                </a:lnTo>
                <a:lnTo>
                  <a:pt x="2583180" y="902970"/>
                </a:lnTo>
                <a:cubicBezTo>
                  <a:pt x="3114675" y="1082040"/>
                  <a:pt x="3752850" y="1270635"/>
                  <a:pt x="4034790" y="1360170"/>
                </a:cubicBezTo>
                <a:cubicBezTo>
                  <a:pt x="4316730" y="1449705"/>
                  <a:pt x="4295775" y="1444942"/>
                  <a:pt x="4274820" y="1440180"/>
                </a:cubicBez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26" grpId="0" animBg="1"/>
      <p:bldP spid="3" grpId="0"/>
      <p:bldP spid="27" grpId="0" animBg="1"/>
      <p:bldP spid="28" grpId="0" animBg="1"/>
      <p:bldP spid="5" grpId="0"/>
      <p:bldP spid="2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3512" y="47667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0" y="192902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9692" y="3385562"/>
            <a:ext cx="1368152" cy="51244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58139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κοίτη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800002"/>
            <a:ext cx="1368152" cy="51244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55909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κανάλι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5876" y="5931120"/>
            <a:ext cx="1368152" cy="51244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58139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κοίτη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2184" y="6345560"/>
            <a:ext cx="1368152" cy="51244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55909"/>
              </a:avLst>
            </a:prstTxWarp>
            <a:spAutoFit/>
          </a:bodyPr>
          <a:lstStyle/>
          <a:p>
            <a:pPr algn="ctr"/>
            <a:r>
              <a:rPr lang="el-GR" sz="2400" b="1" dirty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κανάλι</a:t>
            </a:r>
            <a:endParaRPr lang="en-US" sz="2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856" y="64969"/>
            <a:ext cx="764160" cy="648072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8256" y="81113"/>
            <a:ext cx="764160" cy="648072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352" y="64969"/>
            <a:ext cx="764160" cy="648072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664" y="-27189"/>
            <a:ext cx="764160" cy="648072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68" y="1319677"/>
            <a:ext cx="563440" cy="571159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41" y="1157370"/>
            <a:ext cx="652907" cy="521797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775" y="1163467"/>
            <a:ext cx="619026" cy="511345"/>
          </a:xfrm>
          <a:prstGeom prst="rect">
            <a:avLst/>
          </a:prstGeom>
          <a:noFill/>
        </p:spPr>
      </p:pic>
      <p:pic>
        <p:nvPicPr>
          <p:cNvPr id="21" name="Picture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1419139"/>
            <a:ext cx="633836" cy="542513"/>
          </a:xfrm>
          <a:prstGeom prst="rect">
            <a:avLst/>
          </a:prstGeom>
          <a:noFill/>
        </p:spPr>
      </p:pic>
      <p:pic>
        <p:nvPicPr>
          <p:cNvPr id="22" name="Picture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161" y="1123552"/>
            <a:ext cx="608117" cy="577256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692" y="233459"/>
            <a:ext cx="767204" cy="732274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9" y="131430"/>
            <a:ext cx="625267" cy="577256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167" y="19249"/>
            <a:ext cx="675425" cy="555914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416" y="1523506"/>
            <a:ext cx="767204" cy="732274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652" y="797329"/>
            <a:ext cx="767204" cy="732274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954" y="1229377"/>
            <a:ext cx="767204" cy="732274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2209800" y="1977390"/>
            <a:ext cx="3680460" cy="1783080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911484" y="3590136"/>
            <a:ext cx="5197463" cy="2215128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7858432" y="2372098"/>
            <a:ext cx="2816364" cy="1128911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6678376" y="1436848"/>
            <a:ext cx="2297944" cy="1488096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7989381" y="4056222"/>
            <a:ext cx="2711703" cy="1464468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26034" y="1499642"/>
            <a:ext cx="2297944" cy="1488096"/>
          </a:xfrm>
          <a:custGeom>
            <a:avLst/>
            <a:gdLst>
              <a:gd name="connsiteX0" fmla="*/ 0 w 3680460"/>
              <a:gd name="connsiteY0" fmla="*/ 0 h 1783080"/>
              <a:gd name="connsiteX1" fmla="*/ 491490 w 3680460"/>
              <a:gd name="connsiteY1" fmla="*/ 491490 h 1783080"/>
              <a:gd name="connsiteX2" fmla="*/ 1120140 w 3680460"/>
              <a:gd name="connsiteY2" fmla="*/ 822960 h 1783080"/>
              <a:gd name="connsiteX3" fmla="*/ 2468880 w 3680460"/>
              <a:gd name="connsiteY3" fmla="*/ 1405890 h 1783080"/>
              <a:gd name="connsiteX4" fmla="*/ 3680460 w 3680460"/>
              <a:gd name="connsiteY4" fmla="*/ 1783080 h 1783080"/>
              <a:gd name="connsiteX5" fmla="*/ 3680460 w 3680460"/>
              <a:gd name="connsiteY5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460" h="1783080">
                <a:moveTo>
                  <a:pt x="0" y="0"/>
                </a:moveTo>
                <a:cubicBezTo>
                  <a:pt x="152400" y="177165"/>
                  <a:pt x="304800" y="354330"/>
                  <a:pt x="491490" y="491490"/>
                </a:cubicBezTo>
                <a:cubicBezTo>
                  <a:pt x="678180" y="628650"/>
                  <a:pt x="790575" y="670560"/>
                  <a:pt x="1120140" y="822960"/>
                </a:cubicBezTo>
                <a:cubicBezTo>
                  <a:pt x="1449705" y="975360"/>
                  <a:pt x="2042160" y="1245870"/>
                  <a:pt x="2468880" y="1405890"/>
                </a:cubicBezTo>
                <a:cubicBezTo>
                  <a:pt x="2895600" y="1565910"/>
                  <a:pt x="3680460" y="1783080"/>
                  <a:pt x="3680460" y="1783080"/>
                </a:cubicBezTo>
                <a:lnTo>
                  <a:pt x="3680460" y="1783080"/>
                </a:lnTo>
              </a:path>
            </a:pathLst>
          </a:custGeom>
          <a:noFill/>
          <a:ln w="60325">
            <a:solidFill>
              <a:srgbClr val="66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6280" y="99292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βουνό</a:t>
            </a:r>
            <a:endParaRPr lang="en-US" sz="40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2" grpId="0" animBg="1"/>
      <p:bldP spid="31" grpId="0" animBg="1"/>
      <p:bldP spid="32" grpId="0" animBg="1"/>
      <p:bldP spid="35" grpId="0" animBg="1"/>
      <p:bldP spid="33" grpId="0" animBg="1"/>
      <p:bldP spid="3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339" y="-50920"/>
            <a:ext cx="6645965" cy="706090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00B050"/>
                </a:solidFill>
              </a:rPr>
              <a:t>Ποιο μέρος του ποταμού είναι;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16358"/>
            <a:ext cx="9144000" cy="6069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35660" y="1844825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latin typeface="Arial Black" pitchFamily="34" charset="0"/>
              </a:rPr>
              <a:t>πηγές του ποταμού</a:t>
            </a:r>
          </a:p>
          <a:p>
            <a:pPr algn="ctr"/>
            <a:r>
              <a:rPr lang="el-GR" sz="4000" dirty="0">
                <a:latin typeface="Arial Black" pitchFamily="34" charset="0"/>
              </a:rPr>
              <a:t>(βουνά)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594</Words>
  <Application>Microsoft Office PowerPoint</Application>
  <PresentationFormat>Widescreen</PresentationFormat>
  <Paragraphs>110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Office Theme</vt:lpstr>
      <vt:lpstr>Έξω βρέχει, κάτι τρέχει…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Ποιο μέρος του ποταμού είναι; </vt:lpstr>
      <vt:lpstr>Ποιο μέρος του ποταμού είναι; </vt:lpstr>
      <vt:lpstr>PowerPoint Presentation</vt:lpstr>
      <vt:lpstr>Ποιο μέρος του ποταμού βλέπεις στη φωτογραφία; </vt:lpstr>
      <vt:lpstr>Ποιο μέρος του ποταμού βλέπεις στη φωτογραφία;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τα ψηλά στα χαμηλά</dc:title>
  <dc:creator>user</dc:creator>
  <cp:lastModifiedBy>d.theodora@cytanet.com.cy</cp:lastModifiedBy>
  <cp:revision>78</cp:revision>
  <dcterms:created xsi:type="dcterms:W3CDTF">2020-05-04T05:37:34Z</dcterms:created>
  <dcterms:modified xsi:type="dcterms:W3CDTF">2020-05-11T10:31:27Z</dcterms:modified>
</cp:coreProperties>
</file>