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7" r:id="rId4"/>
    <p:sldId id="270" r:id="rId5"/>
    <p:sldId id="259" r:id="rId6"/>
    <p:sldId id="271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5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62D0-4A20-4536-8DF2-1BC4B93E4422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4658-7D0E-4F63-92CB-281BBF472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ykypros.com/cgibin/hweb?-A=4612,printer.html&amp;-V=ikypr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el-GR" sz="6600" b="1" dirty="0" smtClean="0"/>
              <a:t/>
            </a:r>
            <a:br>
              <a:rPr lang="el-GR" sz="6600" b="1" dirty="0" smtClean="0"/>
            </a:br>
            <a:r>
              <a:rPr lang="el-GR" sz="6000" b="1" dirty="0" smtClean="0"/>
              <a:t>Τι σκέφτονταν και πως εκφράζονταν οι άνθρωποι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l-GR" sz="6000" b="1" dirty="0" smtClean="0"/>
              <a:t>της </a:t>
            </a:r>
            <a:r>
              <a:rPr lang="en-US" sz="6000" b="1" dirty="0" smtClean="0"/>
              <a:t>N</a:t>
            </a:r>
            <a:r>
              <a:rPr lang="el-GR" sz="6000" b="1" dirty="0" err="1" smtClean="0"/>
              <a:t>εολιθικής</a:t>
            </a:r>
            <a:r>
              <a:rPr lang="el-GR" sz="6000" b="1" dirty="0" smtClean="0"/>
              <a:t> </a:t>
            </a:r>
            <a:r>
              <a:rPr lang="en-US" sz="6000" b="1" dirty="0" smtClean="0"/>
              <a:t>E</a:t>
            </a:r>
            <a:r>
              <a:rPr lang="el-GR" sz="6000" b="1" dirty="0" smtClean="0"/>
              <a:t>ποχής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480920" cy="1536576"/>
          </a:xfrm>
        </p:spPr>
        <p:txBody>
          <a:bodyPr/>
          <a:lstStyle/>
          <a:p>
            <a:r>
              <a:rPr lang="el-GR" dirty="0" smtClean="0"/>
              <a:t>                                      </a:t>
            </a:r>
            <a:r>
              <a:rPr lang="el-GR" b="1" dirty="0" smtClean="0"/>
              <a:t>Ιστορία Γ Δημοτικού </a:t>
            </a:r>
          </a:p>
          <a:p>
            <a:r>
              <a:rPr lang="el-GR" b="1" dirty="0" smtClean="0"/>
              <a:t>                                           Μέρος Β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4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518" y="1658416"/>
            <a:ext cx="6166343" cy="407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6518" y="6242097"/>
            <a:ext cx="6782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/>
              <a:t>Hadjisavvas</a:t>
            </a:r>
            <a:r>
              <a:rPr lang="en-US" sz="1400" dirty="0"/>
              <a:t>, S. (Ed.) (2010). </a:t>
            </a:r>
            <a:r>
              <a:rPr lang="en-US" sz="1400" i="1" dirty="0"/>
              <a:t>Cyprus at the Crossroad of </a:t>
            </a:r>
            <a:r>
              <a:rPr lang="en-US" sz="1400" i="1" dirty="0" err="1"/>
              <a:t>civilisations</a:t>
            </a:r>
            <a:r>
              <a:rPr lang="en-US" sz="1400" dirty="0"/>
              <a:t>. [</a:t>
            </a:r>
            <a:r>
              <a:rPr lang="el-GR" sz="1400" dirty="0"/>
              <a:t>Κύπρος</a:t>
            </a:r>
            <a:r>
              <a:rPr lang="en-US" sz="1400" dirty="0"/>
              <a:t>: </a:t>
            </a:r>
            <a:r>
              <a:rPr lang="el-GR" sz="1400" dirty="0"/>
              <a:t>Σταυροδρόμι των Πολιτισμών</a:t>
            </a:r>
            <a:r>
              <a:rPr lang="en-US" sz="1400" dirty="0"/>
              <a:t>]. Nicosia: The government of the Republic of Cyprus, p. 32.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59" y="188640"/>
            <a:ext cx="7727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Παρατήρησε  </a:t>
            </a:r>
            <a:r>
              <a:rPr lang="el-GR" dirty="0"/>
              <a:t>προσεκτικά την εικόνα της αναπαράστασης ενός νεολιθικού οικισμού και </a:t>
            </a:r>
            <a:r>
              <a:rPr lang="el-GR" dirty="0" smtClean="0"/>
              <a:t>σκέψου ποια </a:t>
            </a:r>
            <a:r>
              <a:rPr lang="el-GR" dirty="0"/>
              <a:t>μπορεί να ήταν τα κυριότερα θέματα που απασχολούσαν τους νεολιθικούς ανθρώπους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844020" y="5982963"/>
            <a:ext cx="5871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 smtClean="0">
                <a:solidFill>
                  <a:prstClr val="black"/>
                </a:solidFill>
              </a:rPr>
              <a:t>              Πηγή  </a:t>
            </a:r>
            <a:r>
              <a:rPr lang="el-GR" sz="1600" dirty="0">
                <a:solidFill>
                  <a:prstClr val="black"/>
                </a:solidFill>
              </a:rPr>
              <a:t>1: Αναπαράσταση από τον οικισμό Σιηλλουρόκαμπου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00849" y="1253951"/>
            <a:ext cx="1966895" cy="870479"/>
          </a:xfrm>
          <a:prstGeom prst="cloudCallout">
            <a:avLst>
              <a:gd name="adj1" fmla="val 23446"/>
              <a:gd name="adj2" fmla="val 956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6715523" y="764704"/>
            <a:ext cx="2146594" cy="978495"/>
          </a:xfrm>
          <a:prstGeom prst="cloudCallout">
            <a:avLst>
              <a:gd name="adj1" fmla="val -32975"/>
              <a:gd name="adj2" fmla="val 827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7380312" y="2348880"/>
            <a:ext cx="1541531" cy="1224136"/>
          </a:xfrm>
          <a:prstGeom prst="cloudCallout">
            <a:avLst>
              <a:gd name="adj1" fmla="val -37645"/>
              <a:gd name="adj2" fmla="val 842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7308305" y="4365104"/>
            <a:ext cx="1699620" cy="1152128"/>
          </a:xfrm>
          <a:prstGeom prst="cloudCallout">
            <a:avLst>
              <a:gd name="adj1" fmla="val -88418"/>
              <a:gd name="adj2" fmla="val 364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231915" y="2960948"/>
            <a:ext cx="1682911" cy="912875"/>
          </a:xfrm>
          <a:prstGeom prst="cloudCallout">
            <a:avLst>
              <a:gd name="adj1" fmla="val 36140"/>
              <a:gd name="adj2" fmla="val 702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Callout 23"/>
          <p:cNvSpPr/>
          <p:nvPr/>
        </p:nvSpPr>
        <p:spPr>
          <a:xfrm>
            <a:off x="300849" y="4584074"/>
            <a:ext cx="1750871" cy="1391835"/>
          </a:xfrm>
          <a:prstGeom prst="cloudCallout">
            <a:avLst>
              <a:gd name="adj1" fmla="val 66895"/>
              <a:gd name="adj2" fmla="val 38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0" r="8848" b="4335"/>
          <a:stretch/>
        </p:blipFill>
        <p:spPr bwMode="auto">
          <a:xfrm>
            <a:off x="251520" y="134126"/>
            <a:ext cx="6120680" cy="608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11669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Ιστοσελίδα </a:t>
            </a:r>
            <a:r>
              <a:rPr lang="el-GR" sz="1600" dirty="0" err="1"/>
              <a:t>iKypros</a:t>
            </a:r>
            <a:r>
              <a:rPr lang="el-GR" sz="1600" dirty="0"/>
              <a:t>, 09/04/2004, </a:t>
            </a:r>
            <a:r>
              <a:rPr lang="en-US" sz="1600" dirty="0"/>
              <a:t>http</a:t>
            </a:r>
            <a:r>
              <a:rPr lang="el-GR" sz="1600" dirty="0"/>
              <a:t>://</a:t>
            </a:r>
            <a:r>
              <a:rPr lang="en-US" sz="1600" dirty="0" err="1"/>
              <a:t>mykypros</a:t>
            </a:r>
            <a:r>
              <a:rPr lang="el-GR" sz="1600" dirty="0"/>
              <a:t>.</a:t>
            </a:r>
            <a:r>
              <a:rPr lang="en-US" sz="1600" dirty="0"/>
              <a:t>com</a:t>
            </a:r>
            <a:r>
              <a:rPr lang="el-GR" sz="1600" dirty="0"/>
              <a:t>/</a:t>
            </a:r>
            <a:r>
              <a:rPr lang="en-US" sz="1600" dirty="0" err="1"/>
              <a:t>cgibin</a:t>
            </a:r>
            <a:r>
              <a:rPr lang="el-GR" sz="1600" dirty="0"/>
              <a:t>/</a:t>
            </a:r>
            <a:r>
              <a:rPr lang="en-US" sz="1600" dirty="0" err="1"/>
              <a:t>hweb</a:t>
            </a:r>
            <a:r>
              <a:rPr lang="el-GR" sz="1600" dirty="0"/>
              <a:t>?-</a:t>
            </a:r>
            <a:r>
              <a:rPr lang="en-US" sz="1600" dirty="0"/>
              <a:t>A</a:t>
            </a:r>
            <a:r>
              <a:rPr lang="el-GR" sz="1600" dirty="0"/>
              <a:t>=4612,</a:t>
            </a:r>
            <a:r>
              <a:rPr lang="en-US" sz="1600" dirty="0"/>
              <a:t>printer</a:t>
            </a:r>
            <a:r>
              <a:rPr lang="el-GR" sz="1600" dirty="0"/>
              <a:t>.</a:t>
            </a:r>
            <a:r>
              <a:rPr lang="en-US" sz="1600" dirty="0"/>
              <a:t>html</a:t>
            </a:r>
            <a:r>
              <a:rPr lang="el-GR" sz="1600" dirty="0"/>
              <a:t>&amp;-</a:t>
            </a:r>
            <a:r>
              <a:rPr lang="en-US" sz="1600" dirty="0"/>
              <a:t>V</a:t>
            </a:r>
            <a:r>
              <a:rPr lang="el-GR" sz="1600" dirty="0"/>
              <a:t>=</a:t>
            </a:r>
            <a:r>
              <a:rPr lang="en-US" sz="1600" dirty="0" err="1"/>
              <a:t>ikypros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804248" y="980728"/>
            <a:ext cx="1944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Πηγή  </a:t>
            </a:r>
            <a:r>
              <a:rPr lang="en-US" sz="2400" b="1" dirty="0" smtClean="0"/>
              <a:t>2</a:t>
            </a:r>
            <a:r>
              <a:rPr lang="el-GR" sz="2400" b="1" dirty="0" smtClean="0"/>
              <a:t>: </a:t>
            </a:r>
            <a:r>
              <a:rPr lang="el-GR" sz="2400" b="1" dirty="0"/>
              <a:t>Φωτογραφία νεολιθικής </a:t>
            </a:r>
            <a:r>
              <a:rPr lang="el-GR" sz="2400" b="1" dirty="0" smtClean="0"/>
              <a:t>ταφής</a:t>
            </a:r>
            <a:r>
              <a:rPr lang="en-US" sz="2400" b="1" dirty="0" smtClean="0"/>
              <a:t> </a:t>
            </a:r>
            <a:r>
              <a:rPr lang="el-GR" sz="2400" b="1" dirty="0" smtClean="0"/>
              <a:t>στον οικισμό </a:t>
            </a:r>
            <a:r>
              <a:rPr lang="el-GR" sz="2400" b="1" dirty="0" err="1" smtClean="0"/>
              <a:t>Σιηλλουρόκαμπου</a:t>
            </a:r>
            <a:r>
              <a:rPr lang="el-GR" sz="2400" b="1" dirty="0" smtClean="0"/>
              <a:t> </a:t>
            </a:r>
            <a:r>
              <a:rPr lang="el-GR" sz="2400" b="1" dirty="0"/>
              <a:t>– οστά ανθρώπου και ζώου στον ίδιο τάφο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8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7504" y="306083"/>
            <a:ext cx="8280920" cy="6264696"/>
            <a:chOff x="1168" y="2125"/>
            <a:chExt cx="9450" cy="6127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1168" y="2125"/>
              <a:ext cx="9450" cy="6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l-GR" sz="1000" b="1">
                  <a:effectLst/>
                  <a:latin typeface="Verdana"/>
                  <a:ea typeface="Calibri"/>
                </a:rPr>
                <a:t>Ποιες άλλες ερωτήσεις χρειάζεται να ρωτήσουμε;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218" y="3005"/>
              <a:ext cx="7410" cy="43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l-GR" sz="1000" b="1">
                  <a:effectLst/>
                  <a:latin typeface="Verdana"/>
                  <a:ea typeface="Calibri"/>
                </a:rPr>
                <a:t>Τι δεν μπορεί να μας πει η πηγή;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3138" y="3825"/>
              <a:ext cx="5490" cy="2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l-GR" sz="1000" b="1">
                  <a:effectLst/>
                  <a:latin typeface="Verdana"/>
                  <a:ea typeface="Calibri"/>
                </a:rPr>
                <a:t>Τι μπορούμε να μαντέψουμε; 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>
                <a:spcAft>
                  <a:spcPts val="0"/>
                </a:spcAft>
              </a:pPr>
              <a:r>
                <a:rPr lang="el-GR" sz="1000" b="1">
                  <a:effectLst/>
                  <a:latin typeface="Verdana"/>
                  <a:ea typeface="Calibri"/>
                </a:rPr>
                <a:t>Τι μπορούμε να υποθέσουμε;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4378" y="4874"/>
              <a:ext cx="3390" cy="11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>
                  <a:effectLst/>
                  <a:latin typeface="Verdana"/>
                  <a:ea typeface="Calibri"/>
                </a:rPr>
                <a:t>T</a:t>
              </a:r>
              <a:r>
                <a:rPr lang="el-GR" sz="1000" b="1">
                  <a:effectLst/>
                  <a:latin typeface="Verdana"/>
                  <a:ea typeface="Calibri"/>
                </a:rPr>
                <a:t>ι μας λέει η πηγή;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algn="ctr">
                <a:spcAft>
                  <a:spcPts val="0"/>
                </a:spcAft>
              </a:pPr>
              <a:r>
                <a:rPr lang="el-GR" sz="1400" b="1">
                  <a:effectLst/>
                  <a:latin typeface="Times New Roman"/>
                  <a:ea typeface="Calibri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0" r="8848" b="4335"/>
          <a:stretch/>
        </p:blipFill>
        <p:spPr bwMode="auto">
          <a:xfrm>
            <a:off x="4716015" y="1375625"/>
            <a:ext cx="4179979" cy="415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615506"/>
            <a:ext cx="6840760" cy="5261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Hadjisavvas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S. (Ed.) (2010). </a:t>
            </a:r>
            <a:r>
              <a:rPr 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Cyprus at the Crossroad of </a:t>
            </a:r>
            <a:r>
              <a:rPr lang="en-US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civilisations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 [</a:t>
            </a:r>
            <a:r>
              <a:rPr lang="el-G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Κύπρος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l-G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Σταυροδρόμι των Πολιτισμών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]. Nicosia: The government of the Republic of Cyprus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5341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latin typeface="Verdana"/>
                <a:ea typeface="Times New Roman"/>
              </a:rPr>
              <a:t>Πηγή  </a:t>
            </a:r>
            <a:r>
              <a:rPr lang="en-US" sz="2000" b="1" dirty="0" smtClean="0">
                <a:latin typeface="Verdana"/>
                <a:ea typeface="Times New Roman"/>
              </a:rPr>
              <a:t>3</a:t>
            </a:r>
            <a:r>
              <a:rPr lang="el-GR" sz="2000" b="1" dirty="0" smtClean="0">
                <a:latin typeface="Verdana"/>
                <a:ea typeface="Times New Roman"/>
              </a:rPr>
              <a:t>: </a:t>
            </a:r>
            <a:r>
              <a:rPr lang="el-GR" sz="2000" b="1" dirty="0">
                <a:latin typeface="Verdana"/>
                <a:ea typeface="Times New Roman"/>
              </a:rPr>
              <a:t>Αναπαράσταση ανθρώπου και γάτας μαζί σε τάφο από τον νεολιθικό οικισμό Σιηλλουρόκαμπου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0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07" y="188640"/>
            <a:ext cx="8229600" cy="490066"/>
          </a:xfrm>
        </p:spPr>
        <p:txBody>
          <a:bodyPr>
            <a:noAutofit/>
          </a:bodyPr>
          <a:lstStyle/>
          <a:p>
            <a:r>
              <a:rPr lang="el-GR" sz="2800" b="1" dirty="0"/>
              <a:t>Πηγή </a:t>
            </a:r>
            <a:r>
              <a:rPr lang="en-US" sz="2800" b="1" dirty="0" smtClean="0"/>
              <a:t>4</a:t>
            </a:r>
            <a:r>
              <a:rPr lang="el-GR" sz="2800" b="1" dirty="0" smtClean="0"/>
              <a:t>: ΜΜΕ και ανακάλυψη τάφου στον νεολιθικό οικισμό Σιηλλουρόκαμπου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608512"/>
          </a:xfrm>
        </p:spPr>
        <p:txBody>
          <a:bodyPr>
            <a:noAutofit/>
          </a:bodyPr>
          <a:lstStyle/>
          <a:p>
            <a:r>
              <a:rPr lang="el-GR" sz="2400" i="1" dirty="0" smtClean="0"/>
              <a:t> «Σημαντική επιστημονική ανακάλυψη που αλλάζει την ιστορία της σχέσης</a:t>
            </a:r>
            <a:r>
              <a:rPr lang="en-US" sz="2400" i="1" dirty="0" smtClean="0"/>
              <a:t> </a:t>
            </a:r>
            <a:r>
              <a:rPr lang="el-GR" sz="2400" i="1" dirty="0" smtClean="0"/>
              <a:t>ανθρώπου - γάτας</a:t>
            </a:r>
            <a:r>
              <a:rPr lang="en-US" sz="2400" i="1" dirty="0" smtClean="0"/>
              <a:t> </a:t>
            </a:r>
            <a:r>
              <a:rPr lang="el-GR" sz="2400" i="1" dirty="0" smtClean="0"/>
              <a:t> έγινε στην Κύπρο από </a:t>
            </a:r>
            <a:r>
              <a:rPr lang="el-GR" sz="2400" b="1" i="1" dirty="0" smtClean="0"/>
              <a:t>Γάλλους</a:t>
            </a:r>
            <a:r>
              <a:rPr lang="el-GR" sz="2400" i="1" dirty="0" smtClean="0"/>
              <a:t> αρχαιολόγους.</a:t>
            </a:r>
            <a:r>
              <a:rPr lang="en-US" sz="2400" i="1" dirty="0" smtClean="0"/>
              <a:t>  </a:t>
            </a:r>
            <a:endParaRPr lang="el-GR" sz="2400" i="1" dirty="0" smtClean="0"/>
          </a:p>
          <a:p>
            <a:r>
              <a:rPr lang="el-GR" sz="2400" i="1" dirty="0" smtClean="0"/>
              <a:t>Ανακάλυψαν στην περιοχή </a:t>
            </a:r>
            <a:r>
              <a:rPr lang="el-GR" sz="2400" i="1" dirty="0" err="1" smtClean="0"/>
              <a:t>Σιηλλουρόκαμπος</a:t>
            </a:r>
            <a:r>
              <a:rPr lang="el-GR" sz="2400" i="1" dirty="0" smtClean="0"/>
              <a:t>, στο χωριό </a:t>
            </a:r>
            <a:r>
              <a:rPr lang="el-GR" sz="2400" i="1" dirty="0" err="1" smtClean="0"/>
              <a:t>Παρεκκλησιά</a:t>
            </a:r>
            <a:r>
              <a:rPr lang="el-GR" sz="2400" i="1" dirty="0" smtClean="0"/>
              <a:t>, κοντά στη Λεμεσό,</a:t>
            </a:r>
            <a:r>
              <a:rPr lang="en-US" sz="2400" i="1" dirty="0" smtClean="0"/>
              <a:t> </a:t>
            </a:r>
            <a:r>
              <a:rPr lang="el-GR" sz="2400" i="1" dirty="0" smtClean="0"/>
              <a:t>στοιχεία που αποδεικνύουν ότι </a:t>
            </a:r>
            <a:r>
              <a:rPr lang="el-GR" sz="2400" b="1" i="1" dirty="0" smtClean="0"/>
              <a:t>η γάτα είχε μεταβληθεί σε κατοικίδιο ζώο πριν από 9.500 χρόνια στην</a:t>
            </a:r>
            <a:r>
              <a:rPr lang="en-US" sz="2400" b="1" i="1" dirty="0" smtClean="0"/>
              <a:t> </a:t>
            </a:r>
            <a:r>
              <a:rPr lang="el-GR" sz="2400" b="1" i="1" dirty="0" smtClean="0"/>
              <a:t>αρχαία Κύπρο</a:t>
            </a:r>
            <a:r>
              <a:rPr lang="en-US" sz="2400" b="1" i="1" dirty="0" smtClean="0"/>
              <a:t> </a:t>
            </a:r>
            <a:r>
              <a:rPr lang="el-GR" sz="2400" b="1" i="1" dirty="0" smtClean="0"/>
              <a:t>και όχι πριν από 5.000 χρόνια στην Αρχαία Αίγυπτο</a:t>
            </a:r>
            <a:r>
              <a:rPr lang="en-US" sz="2400" b="1" i="1" dirty="0" smtClean="0"/>
              <a:t> ,</a:t>
            </a:r>
            <a:r>
              <a:rPr lang="el-GR" sz="2400" b="1" i="1" dirty="0" smtClean="0"/>
              <a:t>όπως μέχρι τώρα πίστευαν</a:t>
            </a:r>
            <a:r>
              <a:rPr lang="en-US" sz="2400" b="1" i="1" dirty="0" smtClean="0"/>
              <a:t> </a:t>
            </a:r>
            <a:r>
              <a:rPr lang="el-GR" sz="2400" b="1" i="1" dirty="0" smtClean="0"/>
              <a:t>οι ειδικοί</a:t>
            </a:r>
            <a:r>
              <a:rPr lang="el-GR" sz="2400" i="1" dirty="0" smtClean="0"/>
              <a:t>. </a:t>
            </a:r>
            <a:endParaRPr lang="en-US" sz="2400" dirty="0" smtClean="0"/>
          </a:p>
          <a:p>
            <a:r>
              <a:rPr lang="el-GR" sz="2400" i="1" dirty="0" smtClean="0"/>
              <a:t>Οι Γάλλοι ερευνητές με δημοσιεύσεις τους στο περιοδικό </a:t>
            </a:r>
            <a:r>
              <a:rPr lang="en-US" sz="2400" i="1" dirty="0" smtClean="0"/>
              <a:t>Science</a:t>
            </a:r>
            <a:r>
              <a:rPr lang="el-GR" sz="2400" i="1" dirty="0" smtClean="0"/>
              <a:t> υποστηρίζουν ότι </a:t>
            </a:r>
            <a:r>
              <a:rPr lang="el-GR" sz="2400" b="1" i="1" dirty="0" smtClean="0"/>
              <a:t>με βάση τον σκελετό της γάτας</a:t>
            </a:r>
            <a:r>
              <a:rPr lang="el-GR" sz="2400" i="1" dirty="0" smtClean="0"/>
              <a:t> ,που βρέθηκε κοντά σε ανθρώπινο σκελετό σε νεολιθικό τάφο στην περιοχή </a:t>
            </a:r>
            <a:r>
              <a:rPr lang="el-GR" sz="2400" i="1" dirty="0" err="1" smtClean="0"/>
              <a:t>Σιηλλουρόκαμπος</a:t>
            </a:r>
            <a:r>
              <a:rPr lang="el-GR" sz="2400" i="1" dirty="0" smtClean="0"/>
              <a:t> , </a:t>
            </a:r>
            <a:r>
              <a:rPr lang="el-GR" sz="2400" b="1" i="1" dirty="0" smtClean="0"/>
              <a:t>είναι πολύ πιθανό η εξημέρωση της άγριας γάτας να είχε αρχίσει πολύ νωρίτερα</a:t>
            </a:r>
            <a:r>
              <a:rPr lang="el-GR" sz="2400" i="1" dirty="0" smtClean="0"/>
              <a:t> από το 2.000 - 1.900 </a:t>
            </a:r>
            <a:r>
              <a:rPr lang="el-GR" sz="2400" i="1" dirty="0" err="1" smtClean="0"/>
              <a:t>πΧ</a:t>
            </a:r>
            <a:r>
              <a:rPr lang="el-GR" sz="2400" i="1" dirty="0" smtClean="0"/>
              <a:t>.»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453336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Ιστοσελίδα </a:t>
            </a:r>
            <a:r>
              <a:rPr lang="el-GR" sz="1400" dirty="0" err="1"/>
              <a:t>iKypros</a:t>
            </a:r>
            <a:r>
              <a:rPr lang="el-GR" sz="1400" dirty="0"/>
              <a:t>, 09/04/2004, </a:t>
            </a:r>
            <a:r>
              <a:rPr lang="en-US" sz="1400" u="sng" dirty="0">
                <a:hlinkClick r:id="rId2"/>
              </a:rPr>
              <a:t>http</a:t>
            </a:r>
            <a:r>
              <a:rPr lang="el-GR" sz="1400" u="sng" dirty="0">
                <a:hlinkClick r:id="rId2"/>
              </a:rPr>
              <a:t>://</a:t>
            </a:r>
            <a:r>
              <a:rPr lang="en-US" sz="1400" u="sng" dirty="0" err="1">
                <a:hlinkClick r:id="rId2"/>
              </a:rPr>
              <a:t>mykypros</a:t>
            </a:r>
            <a:r>
              <a:rPr lang="el-GR" sz="1400" u="sng" dirty="0">
                <a:hlinkClick r:id="rId2"/>
              </a:rPr>
              <a:t>.</a:t>
            </a:r>
            <a:r>
              <a:rPr lang="en-US" sz="1400" u="sng" dirty="0">
                <a:hlinkClick r:id="rId2"/>
              </a:rPr>
              <a:t>com</a:t>
            </a:r>
            <a:r>
              <a:rPr lang="el-GR" sz="1400" u="sng" dirty="0">
                <a:hlinkClick r:id="rId2"/>
              </a:rPr>
              <a:t>/</a:t>
            </a:r>
            <a:r>
              <a:rPr lang="en-US" sz="1400" u="sng" dirty="0" err="1">
                <a:hlinkClick r:id="rId2"/>
              </a:rPr>
              <a:t>cgibin</a:t>
            </a:r>
            <a:r>
              <a:rPr lang="el-GR" sz="1400" u="sng" dirty="0">
                <a:hlinkClick r:id="rId2"/>
              </a:rPr>
              <a:t>/</a:t>
            </a:r>
            <a:r>
              <a:rPr lang="en-US" sz="1400" u="sng" dirty="0" err="1">
                <a:hlinkClick r:id="rId2"/>
              </a:rPr>
              <a:t>hweb</a:t>
            </a:r>
            <a:r>
              <a:rPr lang="el-GR" sz="1400" u="sng" dirty="0">
                <a:hlinkClick r:id="rId2"/>
              </a:rPr>
              <a:t>?-</a:t>
            </a:r>
            <a:r>
              <a:rPr lang="en-US" sz="1400" u="sng" dirty="0">
                <a:hlinkClick r:id="rId2"/>
              </a:rPr>
              <a:t>A</a:t>
            </a:r>
            <a:r>
              <a:rPr lang="el-GR" sz="1400" u="sng" dirty="0">
                <a:hlinkClick r:id="rId2"/>
              </a:rPr>
              <a:t>=4612,</a:t>
            </a:r>
            <a:r>
              <a:rPr lang="en-US" sz="1400" u="sng" dirty="0">
                <a:hlinkClick r:id="rId2"/>
              </a:rPr>
              <a:t>printer</a:t>
            </a:r>
            <a:r>
              <a:rPr lang="el-GR" sz="1400" u="sng" dirty="0">
                <a:hlinkClick r:id="rId2"/>
              </a:rPr>
              <a:t>.</a:t>
            </a:r>
            <a:r>
              <a:rPr lang="en-US" sz="1400" u="sng" dirty="0">
                <a:hlinkClick r:id="rId2"/>
              </a:rPr>
              <a:t>html</a:t>
            </a:r>
            <a:r>
              <a:rPr lang="el-GR" sz="1400" u="sng" dirty="0">
                <a:hlinkClick r:id="rId2"/>
              </a:rPr>
              <a:t>&amp;-</a:t>
            </a:r>
            <a:r>
              <a:rPr lang="en-US" sz="1400" u="sng" dirty="0">
                <a:hlinkClick r:id="rId2"/>
              </a:rPr>
              <a:t>V</a:t>
            </a:r>
            <a:r>
              <a:rPr lang="el-GR" sz="1400" u="sng" dirty="0">
                <a:hlinkClick r:id="rId2"/>
              </a:rPr>
              <a:t>=</a:t>
            </a:r>
            <a:r>
              <a:rPr lang="en-US" sz="1400" u="sng" dirty="0" err="1">
                <a:hlinkClick r:id="rId2"/>
              </a:rPr>
              <a:t>ikypros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4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58" y="0"/>
            <a:ext cx="4985589" cy="54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7" y="2674804"/>
            <a:ext cx="4135625" cy="4117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1960" y="44624"/>
            <a:ext cx="4893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Δραστηριότητα 1: Ανακρίνοντας τα τεκμήρια από τον οικισμό </a:t>
            </a:r>
            <a:r>
              <a:rPr lang="el-GR" dirty="0" err="1" smtClean="0"/>
              <a:t>Παρεκλησιάς</a:t>
            </a:r>
            <a:r>
              <a:rPr lang="el-GR" dirty="0" smtClean="0"/>
              <a:t>- </a:t>
            </a:r>
            <a:r>
              <a:rPr lang="el-GR" dirty="0" err="1"/>
              <a:t>Σιηλλουρόκαμπου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2961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l-G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Τι σκέφτονται και πώς εξέφραζαν τις ιδέες τους </a:t>
            </a:r>
            <a: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οι άνθρωποι </a:t>
            </a:r>
            <a:r>
              <a:rPr lang="el-G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της Νεολιθικής Εποχής</a:t>
            </a:r>
            <a: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br>
              <a:rPr lang="el-G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Τα ευρήματα μας αποκαλύπτουν 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685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τι</a:t>
            </a:r>
            <a:r>
              <a:rPr lang="en-US" dirty="0" smtClean="0"/>
              <a:t> </a:t>
            </a:r>
            <a:r>
              <a:rPr lang="en-US" dirty="0" err="1" smtClean="0"/>
              <a:t>μοιάζουν</a:t>
            </a:r>
            <a:r>
              <a:rPr lang="en-US" dirty="0" smtClean="0"/>
              <a:t>; 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err="1" smtClean="0"/>
              <a:t>Τι</a:t>
            </a:r>
            <a:r>
              <a:rPr lang="en-US" dirty="0" smtClean="0"/>
              <a:t> </a:t>
            </a:r>
            <a:r>
              <a:rPr lang="en-US" dirty="0"/>
              <a:t>πα</a:t>
            </a:r>
            <a:r>
              <a:rPr lang="en-US" dirty="0" err="1"/>
              <a:t>ριστάνουν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l-GR" i="1" dirty="0" smtClean="0"/>
              <a:t>Για ποιο σκοπό άραγε τα έφτιαχναν</a:t>
            </a:r>
            <a:r>
              <a:rPr lang="en-US" i="1" dirty="0" smtClean="0"/>
              <a:t>;</a:t>
            </a:r>
            <a:r>
              <a:rPr lang="en-US" i="1" dirty="0"/>
              <a:t> </a:t>
            </a:r>
            <a:r>
              <a:rPr lang="el-GR" i="1" dirty="0" smtClean="0"/>
              <a:t>Πού τα χρησιμοποιούσαν;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i="1" dirty="0" smtClean="0"/>
              <a:t>Μπ</a:t>
            </a:r>
            <a:r>
              <a:rPr lang="en-US" i="1" dirty="0" err="1" smtClean="0"/>
              <a:t>ορείτε</a:t>
            </a:r>
            <a:r>
              <a:rPr lang="en-US" i="1" dirty="0" smtClean="0"/>
              <a:t> </a:t>
            </a:r>
            <a:r>
              <a:rPr lang="en-US" i="1" dirty="0"/>
              <a:t>να </a:t>
            </a:r>
            <a:r>
              <a:rPr lang="en-US" i="1" dirty="0" err="1"/>
              <a:t>δείτε</a:t>
            </a:r>
            <a:r>
              <a:rPr lang="en-US" i="1" dirty="0"/>
              <a:t> </a:t>
            </a:r>
            <a:r>
              <a:rPr lang="en-US" dirty="0"/>
              <a:t>π</a:t>
            </a:r>
            <a:r>
              <a:rPr lang="en-US" dirty="0" err="1"/>
              <a:t>άνω</a:t>
            </a:r>
            <a:r>
              <a:rPr lang="en-US" dirty="0"/>
              <a:t> </a:t>
            </a:r>
            <a:r>
              <a:rPr lang="en-US" dirty="0" err="1"/>
              <a:t>στ</a:t>
            </a:r>
            <a:r>
              <a:rPr lang="en-US" dirty="0"/>
              <a:t>α ευρήματα:  σύμβολα, σημάδια, χαρακιές;  </a:t>
            </a:r>
            <a:r>
              <a:rPr lang="el-GR" dirty="0"/>
              <a:t>Αν ναι, γιατί </a:t>
            </a:r>
            <a:r>
              <a:rPr lang="en-US" dirty="0" err="1"/>
              <a:t>έγιν</a:t>
            </a:r>
            <a:r>
              <a:rPr lang="en-US" dirty="0"/>
              <a:t>αν;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906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Προσπάθησε </a:t>
            </a:r>
            <a:r>
              <a:rPr lang="el-GR" dirty="0"/>
              <a:t>να φανταστείς ότι ζούσες σ’ εκείνη την μακρινή εποχή</a:t>
            </a:r>
            <a:r>
              <a:rPr lang="el-GR" dirty="0" smtClean="0"/>
              <a:t>...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403648" y="1700808"/>
            <a:ext cx="6408712" cy="410445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να κρατούσα ..............................................................................................................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1988840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Αν ζούσα στην Νεολιθική Εποχή ίσως…</a:t>
            </a:r>
          </a:p>
          <a:p>
            <a:r>
              <a:rPr lang="el-GR" sz="2000" dirty="0"/>
              <a:t>να </a:t>
            </a:r>
            <a:r>
              <a:rPr lang="el-GR" sz="2000" dirty="0" smtClean="0"/>
              <a:t>ήμουν......................................................................</a:t>
            </a:r>
            <a:endParaRPr lang="el-GR" sz="2000" dirty="0"/>
          </a:p>
          <a:p>
            <a:r>
              <a:rPr lang="el-GR" sz="2000" dirty="0"/>
              <a:t>να είχα </a:t>
            </a:r>
            <a:r>
              <a:rPr lang="el-GR" sz="2000" dirty="0" smtClean="0"/>
              <a:t>.........................................................................</a:t>
            </a:r>
          </a:p>
          <a:p>
            <a:r>
              <a:rPr lang="el-GR" sz="2000" dirty="0"/>
              <a:t>να κρατούσα </a:t>
            </a:r>
            <a:r>
              <a:rPr lang="el-GR" sz="2000" dirty="0" smtClean="0"/>
              <a:t>................................................................</a:t>
            </a:r>
          </a:p>
          <a:p>
            <a:r>
              <a:rPr lang="el-GR" sz="2000" dirty="0"/>
              <a:t>να μου άρεσε </a:t>
            </a:r>
            <a:r>
              <a:rPr lang="el-GR" sz="2000" dirty="0" smtClean="0"/>
              <a:t> ..............................................................</a:t>
            </a:r>
          </a:p>
          <a:p>
            <a:r>
              <a:rPr lang="el-GR" sz="2000" dirty="0"/>
              <a:t>να έτρωγα </a:t>
            </a:r>
            <a:r>
              <a:rPr lang="el-GR" sz="2000" dirty="0" smtClean="0"/>
              <a:t>....................................................................</a:t>
            </a:r>
          </a:p>
          <a:p>
            <a:r>
              <a:rPr lang="el-GR" sz="2000" dirty="0" smtClean="0"/>
              <a:t>να φορούσα..................................................................</a:t>
            </a:r>
            <a:endParaRPr lang="el-GR" sz="2000" dirty="0"/>
          </a:p>
          <a:p>
            <a:r>
              <a:rPr lang="el-GR" sz="2000" dirty="0"/>
              <a:t>να φοβόμουν </a:t>
            </a:r>
            <a:r>
              <a:rPr lang="el-GR" sz="2000" dirty="0" smtClean="0"/>
              <a:t>……………………………………………………………</a:t>
            </a:r>
            <a:endParaRPr lang="el-GR" sz="2000" dirty="0"/>
          </a:p>
          <a:p>
            <a:r>
              <a:rPr lang="el-GR" sz="2000" dirty="0"/>
              <a:t>δεν θα </a:t>
            </a:r>
            <a:r>
              <a:rPr lang="el-GR" sz="2000" dirty="0" smtClean="0"/>
              <a:t>..........................................................................</a:t>
            </a:r>
            <a:endParaRPr lang="el-GR" sz="2000" dirty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2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357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Τι σκέφτονταν και πως εκφράζονταν οι άνθρωποι  της Nεολιθικής Eποχής</vt:lpstr>
      <vt:lpstr>PowerPoint Presentation</vt:lpstr>
      <vt:lpstr>PowerPoint Presentation</vt:lpstr>
      <vt:lpstr>PowerPoint Presentation</vt:lpstr>
      <vt:lpstr>PowerPoint Presentation</vt:lpstr>
      <vt:lpstr>Πηγή 4: ΜΜΕ και ανακάλυψη τάφου στον νεολιθικό οικισμό Σιηλλουρόκαμπου</vt:lpstr>
      <vt:lpstr>PowerPoint Presentation</vt:lpstr>
      <vt:lpstr>Τι σκέφτονται και πώς εξέφραζαν τις ιδέες τους οι άνθρωποι της Νεολιθικής Εποχής; Τα ευρήματα μας αποκαλύπτουν …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σκέφτονταν οι άνθρωποι της νεολιθικής εποχής</dc:title>
  <dc:creator>user</dc:creator>
  <cp:lastModifiedBy>AGOMOLOKA</cp:lastModifiedBy>
  <cp:revision>24</cp:revision>
  <dcterms:created xsi:type="dcterms:W3CDTF">2012-01-30T10:06:53Z</dcterms:created>
  <dcterms:modified xsi:type="dcterms:W3CDTF">2020-05-03T13:35:14Z</dcterms:modified>
</cp:coreProperties>
</file>