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66F86-A044-4AB0-929D-3466B2455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D398D4-ABDC-475E-A1BC-1F0894A1C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DCBD-CACF-4757-8D28-BE30AC9A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68B05-6F61-4B5C-B9D7-4B6B2BCE8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0E3D1-F282-4494-9001-9F8458B9D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57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F0598-CBCD-4888-A6F0-7E3FA368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0BFC16-95F8-4424-B704-D4F43B06F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31D20-F931-40FA-933E-67C31F704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334D8-5364-419C-B51F-589F87E0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97E13-547E-435A-BC60-EE3225E1A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4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B1D8F2-07FE-43CD-9721-3FC7FC432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CC3B7-A22B-4C18-8BC8-B4F3AFD4F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3D9A6-83AF-42A4-AA33-1714B525B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360BF-7C43-4F78-9C59-1C59D881E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5C7AA-2AA1-407E-8549-7A2EC68D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35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CC6C8-60EB-4E24-9ED1-BEE0DE2B3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897F3-D28D-4EDD-90A6-196647A6F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AA3BE-75FA-41D4-9DEB-22D1E5B3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2AEF1-1581-4830-8234-C70E6A46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F0108-BA2C-43EB-9C66-94BDD001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56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77D97-D85F-4F57-953B-33A9B46F7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85A7E-8123-4AC3-A5CE-B8B07995E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D7FD4-1C2D-47FE-A4DB-B2D73213C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B242D-697A-4F1B-B077-8916B7090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B408A-93CA-4249-BB87-B6F39C78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66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237CE-78FB-4E83-BE2B-485A1E2D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5336B-C0F2-4744-B440-F426BB2F8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EFA79-D3F6-4A17-966D-52ADED603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F48A5-768C-4F2A-84D2-15574CFF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1B7DD-2E48-4A3E-85CD-A9D41D76D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4569D-69BB-476D-BF9B-69B33D8B3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53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3A94F-B141-485B-A699-A6CF55E0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79753-9B75-442D-9915-B6497EDD8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1A2AE-8B61-43D0-BD51-31C5CCEEA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435004-6E2D-4DD4-AD8A-844DB8A6E3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3CF35-7206-4E12-A02A-7255257622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1BC81B-5B02-49AF-B5DF-9663D7E5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EB05D5-EE9E-4293-864F-F5BD5D702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E59491-DD8F-4A05-BF49-49652323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76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6964-8659-43FE-9018-596D3401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51AFD-89A1-4434-AC34-7F4620994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67569A-F00E-4D58-8B56-5C5D1C691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7E5DD-E3FD-43C6-9088-CD3784AF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3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B8B5B3-AD6F-4219-8007-42877314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4EA586-7072-48BD-9A0C-7B58A67B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7E394-F5EE-4F6E-A44D-AE8836793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53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356D3-1145-48A1-B0C9-38960F63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00F40-1468-4B8D-AAE1-9D839EE0B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C2A14A-6830-41D0-AA66-91E8B3C63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830B5-F49A-441F-861A-433E523FA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272F1-3B65-48D6-9FDE-F99154E93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91521-F252-4BDB-93D3-D28DC429B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16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391F8-F32F-45F4-B381-04D1560A4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D3CDDA-3354-4918-8F67-556AD47C41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E8649-99E1-4264-94FB-19730E569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BA87F-85B1-4C3E-9F80-A9762AAB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C2DF4-CFE4-40C4-B2E5-BF7EEA73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34678-26BF-426F-9E61-41DECCC02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13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2CA43B-89B7-4D73-B376-2C699BA40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FC229-A3B2-40AC-98CF-BAC8D29B9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E3F40-6877-462B-9C06-EC5B2D90F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3A31D-7E7A-4D36-A5D5-7AAC0341C6D3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8D3CF-8B13-4D32-8638-FD54D7BD9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D46F0-FAF6-40A0-8E9B-5169CFF94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45443-9DBE-47E2-985C-C0383E7E8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465983"/>
            <a:ext cx="9952383" cy="1652951"/>
          </a:xfrm>
        </p:spPr>
        <p:txBody>
          <a:bodyPr>
            <a:normAutofit fontScale="90000"/>
          </a:bodyPr>
          <a:lstStyle/>
          <a:p>
            <a:r>
              <a:rPr lang="el-GR" b="1" i="1" dirty="0">
                <a:solidFill>
                  <a:srgbClr val="00B050"/>
                </a:solidFill>
              </a:rPr>
              <a:t>Η αίθουσά μας και </a:t>
            </a:r>
            <a:r>
              <a:rPr lang="en-US" b="1" i="1" dirty="0">
                <a:solidFill>
                  <a:srgbClr val="00B050"/>
                </a:solidFill>
              </a:rPr>
              <a:t/>
            </a:r>
            <a:br>
              <a:rPr lang="en-US" b="1" i="1" dirty="0">
                <a:solidFill>
                  <a:srgbClr val="00B050"/>
                </a:solidFill>
              </a:rPr>
            </a:br>
            <a:r>
              <a:rPr lang="el-GR" b="1" i="1" dirty="0">
                <a:solidFill>
                  <a:srgbClr val="00B050"/>
                </a:solidFill>
              </a:rPr>
              <a:t>οι άλλες αίθουσες του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l-GR" b="1" i="1" dirty="0">
                <a:solidFill>
                  <a:srgbClr val="00B050"/>
                </a:solidFill>
              </a:rPr>
              <a:t>σχολείου…</a:t>
            </a:r>
          </a:p>
        </p:txBody>
      </p:sp>
      <p:sp>
        <p:nvSpPr>
          <p:cNvPr id="6" name="Rectangle: Folded Corner 5">
            <a:extLst>
              <a:ext uri="{FF2B5EF4-FFF2-40B4-BE49-F238E27FC236}">
                <a16:creationId xmlns:a16="http://schemas.microsoft.com/office/drawing/2014/main" id="{AB332B24-C0DD-437D-84B9-1242C451B47C}"/>
              </a:ext>
            </a:extLst>
          </p:cNvPr>
          <p:cNvSpPr/>
          <p:nvPr/>
        </p:nvSpPr>
        <p:spPr>
          <a:xfrm>
            <a:off x="838200" y="127917"/>
            <a:ext cx="10515600" cy="3986350"/>
          </a:xfrm>
          <a:prstGeom prst="foldedCorner">
            <a:avLst>
              <a:gd name="adj" fmla="val 948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B21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l-GR" sz="2000" dirty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20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Γεια σας παιδιά!</a:t>
            </a:r>
            <a:endParaRPr lang="en-CY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20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Εύχομαι</a:t>
            </a:r>
            <a:r>
              <a:rPr lang="el-GR" sz="20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να είστε όλοι και όλες καλά! </a:t>
            </a:r>
            <a:r>
              <a:rPr lang="el-GR" sz="2000" dirty="0">
                <a:solidFill>
                  <a:srgbClr val="7030A0"/>
                </a:solidFill>
                <a:effectLst/>
                <a:latin typeface="Segoe UI Emoj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😊</a:t>
            </a:r>
            <a:r>
              <a:rPr lang="el-GR" sz="20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Αυτή τη βδομάδα μπορείτε, μαζί </a:t>
            </a:r>
            <a:r>
              <a:rPr lang="el-GR" sz="2000" kern="12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με τις άλλες σας δραστηριότητες, να εργαστείτε και στη Γεωγραφία! </a:t>
            </a:r>
            <a:r>
              <a:rPr lang="el-GR" sz="20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Θα θυμηθούμε όσα μάθαμε παρατηρώντας την </a:t>
            </a:r>
            <a:r>
              <a:rPr lang="el-GR" sz="2000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αίθουσα διδασκαλίας μας</a:t>
            </a:r>
            <a:r>
              <a:rPr lang="el-GR" sz="20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l-GR" sz="2000" kern="1200" dirty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2000" kern="12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Μπορείτε να εργαστείτε, αν το θέλετε, σταδιακά (π.χ. λίγος χρόνος, δύο </a:t>
            </a:r>
            <a:r>
              <a:rPr lang="el-GR" sz="20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μέρες</a:t>
            </a:r>
            <a:r>
              <a:rPr lang="el-GR" sz="2000" kern="12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2000" kern="12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Για όσους και όσες θέλουν, μπορούν τελειώνοντας να αποθηκεύσουν την παρουσίασή τους και να μας τη στείλουν ή να στείλουν φωτογραφία της εργασίας τους ή ακόμη και να τη φυλάξουν για να τη </a:t>
            </a:r>
            <a:r>
              <a:rPr lang="el-GR" sz="20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δούμε όταν επιστρέψουμε στο σχολείο μας. </a:t>
            </a:r>
            <a:endParaRPr lang="en-CY" sz="2000" dirty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2000" kern="12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Καλή δουλειά λοιπόν!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200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Θεοδώρα Δαμιανού</a:t>
            </a:r>
            <a:endParaRPr lang="en-CY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05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6CEE-2F1A-4A02-BA76-EC9CEA257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322127" cy="68782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3600" b="1" u="sng" dirty="0">
                <a:solidFill>
                  <a:srgbClr val="00863D"/>
                </a:solidFill>
              </a:rPr>
              <a:t>Σημειώσεις για τον τρόπο εργασίας μου.</a:t>
            </a:r>
            <a:endParaRPr lang="x-none" sz="3600" b="1" u="sng" dirty="0">
              <a:solidFill>
                <a:srgbClr val="00863D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10763-4525-4070-B3AA-40CFF2A8B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5964"/>
            <a:ext cx="12192000" cy="543098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δουλεύω στον Η.Υ., για να γράψω, να σβήσω ή να μετακινήσω κάτι σε μία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διαφάνεια, η</a:t>
            </a:r>
            <a:endParaRPr lang="en-US" sz="2600" i="1" dirty="0">
              <a:solidFill>
                <a:srgbClr val="7030A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sz="2600" i="1" dirty="0">
                <a:solidFill>
                  <a:srgbClr val="7030A0"/>
                </a:solidFill>
              </a:rPr>
              <a:t>παρουσίασή μου πρέπει να είναι σε προβολή «</a:t>
            </a:r>
            <a:r>
              <a:rPr lang="en-US" sz="2600" i="1" dirty="0">
                <a:solidFill>
                  <a:srgbClr val="7030A0"/>
                </a:solidFill>
              </a:rPr>
              <a:t>normal</a:t>
            </a:r>
            <a:r>
              <a:rPr lang="el-GR" sz="2600" i="1" dirty="0">
                <a:solidFill>
                  <a:srgbClr val="7030A0"/>
                </a:solidFill>
              </a:rPr>
              <a:t>». Επιλέγω την προβολή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«</a:t>
            </a:r>
            <a:r>
              <a:rPr lang="en-US" sz="2600" i="1" dirty="0">
                <a:solidFill>
                  <a:srgbClr val="7030A0"/>
                </a:solidFill>
              </a:rPr>
              <a:t>normal</a:t>
            </a:r>
            <a:r>
              <a:rPr lang="el-GR" sz="2600" i="1" dirty="0">
                <a:solidFill>
                  <a:srgbClr val="7030A0"/>
                </a:solidFill>
              </a:rPr>
              <a:t>»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στο κάτω</a:t>
            </a:r>
            <a:endParaRPr lang="en-US" sz="2600" i="1" dirty="0">
              <a:solidFill>
                <a:srgbClr val="7030A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sz="2600" i="1" dirty="0">
                <a:solidFill>
                  <a:srgbClr val="7030A0"/>
                </a:solidFill>
              </a:rPr>
              <a:t>μέρος της οθόνης, δηλαδή την προβολή που έχει η παρουσίαση μόλις την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ανοίξω στον υπολογιστή μου. Στο τέλος θυμάμαι να αποθηκεύσω τη δουλειά μου.</a:t>
            </a: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- Στη διαφάνεια 3 μπορώ να σύρω τις λέξεις δίπλα στις προτάσεις, χρησιμοποιώντας το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ποντίκι (παρουσίαση σε προβολή «</a:t>
            </a:r>
            <a:r>
              <a:rPr lang="en-US" sz="2600" i="1" dirty="0">
                <a:solidFill>
                  <a:srgbClr val="7030A0"/>
                </a:solidFill>
              </a:rPr>
              <a:t>normal</a:t>
            </a:r>
            <a:r>
              <a:rPr lang="el-GR" sz="2600" i="1" dirty="0">
                <a:solidFill>
                  <a:srgbClr val="7030A0"/>
                </a:solidFill>
              </a:rPr>
              <a:t>»).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- Αν εκτυπώσω την παρουσίαση, μπορώ να συμπληρώσω τις εργασίες μου στο χαρτί, ή σ’ ένα τετράδιο.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- Αν απλά βλέπω την παρουσίαση στον Η.Υ., μπορώ να διαβάζω τις πληροφορίες, να δείχνω και να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απαντώ προφορικά.  </a:t>
            </a:r>
          </a:p>
          <a:p>
            <a:endParaRPr lang="x-non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FAD2DA4-2520-4A56-8752-990AE5CEEBA2}"/>
              </a:ext>
            </a:extLst>
          </p:cNvPr>
          <p:cNvGrpSpPr/>
          <p:nvPr/>
        </p:nvGrpSpPr>
        <p:grpSpPr>
          <a:xfrm>
            <a:off x="2276308" y="2956755"/>
            <a:ext cx="6447537" cy="1229604"/>
            <a:chOff x="5803475" y="4545497"/>
            <a:chExt cx="6447537" cy="12296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28112C3-4C47-40BF-8C95-0D8B009BE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3475" y="4545497"/>
              <a:ext cx="6447537" cy="1229604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9E102A6-112A-454A-84C2-B07D7FDB4D53}"/>
                </a:ext>
              </a:extLst>
            </p:cNvPr>
            <p:cNvSpPr/>
            <p:nvPr/>
          </p:nvSpPr>
          <p:spPr>
            <a:xfrm>
              <a:off x="8574158" y="4757531"/>
              <a:ext cx="537336" cy="51541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2F8D63A-2222-4426-A776-6132EE3583E7}"/>
                </a:ext>
              </a:extLst>
            </p:cNvPr>
            <p:cNvCxnSpPr>
              <a:cxnSpLocks/>
            </p:cNvCxnSpPr>
            <p:nvPr/>
          </p:nvCxnSpPr>
          <p:spPr>
            <a:xfrm>
              <a:off x="9006299" y="5184211"/>
              <a:ext cx="336484" cy="754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8981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F2AF-B176-4E9C-BF75-CDB72AB8E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-76200"/>
            <a:ext cx="12115800" cy="1514474"/>
          </a:xfrm>
        </p:spPr>
        <p:txBody>
          <a:bodyPr>
            <a:normAutofit fontScale="90000"/>
          </a:bodyPr>
          <a:lstStyle/>
          <a:p>
            <a:r>
              <a:rPr lang="el-GR" sz="2800" b="1" u="sng" dirty="0">
                <a:solidFill>
                  <a:schemeClr val="accent2">
                    <a:lumMod val="50000"/>
                  </a:schemeClr>
                </a:solidFill>
              </a:rPr>
              <a:t>Θυμόμαστε τα </a:t>
            </a:r>
            <a:r>
              <a:rPr lang="el-GR" sz="2800" b="1" i="1" u="sng" dirty="0">
                <a:solidFill>
                  <a:schemeClr val="accent2">
                    <a:lumMod val="50000"/>
                  </a:schemeClr>
                </a:solidFill>
              </a:rPr>
              <a:t>απαραίτητα</a:t>
            </a:r>
            <a:r>
              <a:rPr lang="el-GR" sz="2800" b="1" u="sng" dirty="0">
                <a:solidFill>
                  <a:schemeClr val="accent2">
                    <a:lumMod val="50000"/>
                  </a:schemeClr>
                </a:solidFill>
              </a:rPr>
              <a:t> και </a:t>
            </a:r>
            <a:r>
              <a:rPr lang="el-GR" sz="2800" b="1" i="1" u="sng" dirty="0">
                <a:solidFill>
                  <a:schemeClr val="accent2">
                    <a:lumMod val="50000"/>
                  </a:schemeClr>
                </a:solidFill>
              </a:rPr>
              <a:t>βοηθητικά</a:t>
            </a:r>
            <a:r>
              <a:rPr lang="el-GR" sz="2800" b="1" u="sng" dirty="0">
                <a:solidFill>
                  <a:schemeClr val="accent2">
                    <a:lumMod val="50000"/>
                  </a:schemeClr>
                </a:solidFill>
              </a:rPr>
              <a:t> αντικείμενα που έχει η αίθουσα διδασκαλίας μας.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l-GR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l-GR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endParaRPr lang="en-GB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BB697-48F0-43F8-8786-6AC5276C9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05" y="876715"/>
            <a:ext cx="8266456" cy="603885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b="1" dirty="0">
                <a:solidFill>
                  <a:schemeClr val="accent2">
                    <a:lumMod val="50000"/>
                  </a:schemeClr>
                </a:solidFill>
              </a:rPr>
              <a:t>Σύρω με το ποντίκι του Η.Υ. το αντικείμενο που ταιριάζει 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accent2">
                    <a:lumMod val="50000"/>
                  </a:schemeClr>
                </a:solidFill>
              </a:rPr>
              <a:t>σε κάθε περιγραφή (κάποια θα περισσέψουν). 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1. Πάνω σ ’αυτόν γράφει η δασκάλα.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2. Έπιπλο για να εργάζεται και να διορθώνει η δασκάλα.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3. Μας προστατεύουν από τον ήλιο.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4. Έπιπλο στο οποίο φυλάγουμε τα λογοτεχνικά μας βιβλία.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5. Πάνω του βρίσκεται ο Η.Υ. και ο εκτυπωτής.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6. Με αυτόν προβάλλουμε τις εργασίες/βιβλία μας.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7. Χώροι από τους οποίους περνούμε για να πάμε στη θέση μας.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8. Εκεί φυλάγουμε τα βιβλία/τετράδια που χρησιμοποιούμε 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καθώς και τα υλικά των μαθηματικών.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9. Έπιπλο πάνω στο οποίο εργάζονται οι μαθητές.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10. Εδώ κάθονται οι μαθητές. 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11. Σε αυτές εκθέτουμε τις εργασίες μας.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6DD6F99-9458-4D94-84A8-B367C80A8C66}"/>
              </a:ext>
            </a:extLst>
          </p:cNvPr>
          <p:cNvSpPr/>
          <p:nvPr/>
        </p:nvSpPr>
        <p:spPr>
          <a:xfrm>
            <a:off x="8850222" y="1041317"/>
            <a:ext cx="3081033" cy="357702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αίθουσα διδασκαλίας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7294F43-852A-4627-A0F8-32E4992B7CA4}"/>
              </a:ext>
            </a:extLst>
          </p:cNvPr>
          <p:cNvSpPr/>
          <p:nvPr/>
        </p:nvSpPr>
        <p:spPr>
          <a:xfrm>
            <a:off x="8850222" y="5034558"/>
            <a:ext cx="1728788" cy="416329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πίνακας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0CD070C-E409-465B-80DE-9C2030B4F93B}"/>
              </a:ext>
            </a:extLst>
          </p:cNvPr>
          <p:cNvSpPr/>
          <p:nvPr/>
        </p:nvSpPr>
        <p:spPr>
          <a:xfrm>
            <a:off x="10202309" y="1527104"/>
            <a:ext cx="1652588" cy="415927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πινακίδες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8E0A363-6AED-4CC2-BF5A-2B1E5C92A863}"/>
              </a:ext>
            </a:extLst>
          </p:cNvPr>
          <p:cNvSpPr/>
          <p:nvPr/>
        </p:nvSpPr>
        <p:spPr>
          <a:xfrm>
            <a:off x="8839146" y="1917831"/>
            <a:ext cx="1485900" cy="317914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θρανίο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B81E6C-D52A-41A4-B450-C8806E1DDA72}"/>
              </a:ext>
            </a:extLst>
          </p:cNvPr>
          <p:cNvSpPr/>
          <p:nvPr/>
        </p:nvSpPr>
        <p:spPr>
          <a:xfrm>
            <a:off x="10265570" y="2194328"/>
            <a:ext cx="1652588" cy="396093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καρέκλες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5FA3B3-D259-42D6-93BE-F81470DFC61D}"/>
              </a:ext>
            </a:extLst>
          </p:cNvPr>
          <p:cNvSpPr/>
          <p:nvPr/>
        </p:nvSpPr>
        <p:spPr>
          <a:xfrm>
            <a:off x="8799753" y="2518772"/>
            <a:ext cx="1543050" cy="332386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έδρα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34DC670-B603-4FDA-978B-A7559C7586D2}"/>
              </a:ext>
            </a:extLst>
          </p:cNvPr>
          <p:cNvSpPr/>
          <p:nvPr/>
        </p:nvSpPr>
        <p:spPr>
          <a:xfrm>
            <a:off x="10300098" y="4613008"/>
            <a:ext cx="1631157" cy="396093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πάγκος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31613FB-F6A9-445E-863B-B39D08B6FF77}"/>
              </a:ext>
            </a:extLst>
          </p:cNvPr>
          <p:cNvSpPr/>
          <p:nvPr/>
        </p:nvSpPr>
        <p:spPr>
          <a:xfrm>
            <a:off x="8818647" y="3380205"/>
            <a:ext cx="1685925" cy="396093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κουρτίνες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8B23C0D-094D-4B93-B260-7B9C455BC9D8}"/>
              </a:ext>
            </a:extLst>
          </p:cNvPr>
          <p:cNvSpPr/>
          <p:nvPr/>
        </p:nvSpPr>
        <p:spPr>
          <a:xfrm>
            <a:off x="10334627" y="3742823"/>
            <a:ext cx="1562100" cy="396093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πόρτα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863FEB0-7C89-4857-9752-EB1A8953AF54}"/>
              </a:ext>
            </a:extLst>
          </p:cNvPr>
          <p:cNvSpPr/>
          <p:nvPr/>
        </p:nvSpPr>
        <p:spPr>
          <a:xfrm>
            <a:off x="9997319" y="5468944"/>
            <a:ext cx="1924050" cy="675086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διάδρομοι αίθουσας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DB1A744-C3E0-4074-84C1-56F97E9D7772}"/>
              </a:ext>
            </a:extLst>
          </p:cNvPr>
          <p:cNvSpPr/>
          <p:nvPr/>
        </p:nvSpPr>
        <p:spPr>
          <a:xfrm>
            <a:off x="9289774" y="2970295"/>
            <a:ext cx="2717941" cy="332387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έπιπλο βιβλιοθήκης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CA9EDB4-EAC8-424C-B6BD-C7F0BB8AD474}"/>
              </a:ext>
            </a:extLst>
          </p:cNvPr>
          <p:cNvSpPr/>
          <p:nvPr/>
        </p:nvSpPr>
        <p:spPr>
          <a:xfrm>
            <a:off x="8995534" y="6273412"/>
            <a:ext cx="2745892" cy="416329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err="1">
                <a:solidFill>
                  <a:srgbClr val="FF0000"/>
                </a:solidFill>
              </a:rPr>
              <a:t>βιντεοπροβολέας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A48A8C9-5199-4E64-A453-932D63EBD595}"/>
              </a:ext>
            </a:extLst>
          </p:cNvPr>
          <p:cNvSpPr/>
          <p:nvPr/>
        </p:nvSpPr>
        <p:spPr>
          <a:xfrm>
            <a:off x="8791109" y="4170878"/>
            <a:ext cx="1869281" cy="396093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τραπέζι Η.Υ. 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4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03415-4532-4A74-BCC5-6D2F7281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6525"/>
            <a:ext cx="5776560" cy="857236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chemeClr val="accent1">
                    <a:lumMod val="50000"/>
                  </a:schemeClr>
                </a:solidFill>
              </a:rPr>
              <a:t>Σε ποια θέση βρίσκονται τα αντικείμενα </a:t>
            </a:r>
            <a:br>
              <a:rPr lang="el-GR" sz="2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sz="2400" b="1" dirty="0">
                <a:solidFill>
                  <a:schemeClr val="accent1">
                    <a:lumMod val="50000"/>
                  </a:schemeClr>
                </a:solidFill>
              </a:rPr>
              <a:t>στην αίθουσα διδασκαλίας;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C434D1A-1410-4B06-BB88-71A57CB5AEAA}"/>
              </a:ext>
            </a:extLst>
          </p:cNvPr>
          <p:cNvGrpSpPr/>
          <p:nvPr/>
        </p:nvGrpSpPr>
        <p:grpSpPr>
          <a:xfrm>
            <a:off x="5951112" y="86448"/>
            <a:ext cx="6120680" cy="6685140"/>
            <a:chOff x="5951112" y="86448"/>
            <a:chExt cx="6120680" cy="668514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B29A9CA-D4F4-498E-A57B-588B488E5D8A}"/>
                </a:ext>
              </a:extLst>
            </p:cNvPr>
            <p:cNvGrpSpPr/>
            <p:nvPr/>
          </p:nvGrpSpPr>
          <p:grpSpPr>
            <a:xfrm>
              <a:off x="5951112" y="86448"/>
              <a:ext cx="6120680" cy="6685140"/>
              <a:chOff x="5951112" y="86436"/>
              <a:chExt cx="6120680" cy="6685140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6623B6A6-2C6B-470D-B562-1BA60A0DC374}"/>
                  </a:ext>
                </a:extLst>
              </p:cNvPr>
              <p:cNvGrpSpPr/>
              <p:nvPr/>
            </p:nvGrpSpPr>
            <p:grpSpPr>
              <a:xfrm>
                <a:off x="5951112" y="86436"/>
                <a:ext cx="6120680" cy="6685140"/>
                <a:chOff x="5951112" y="86430"/>
                <a:chExt cx="6120680" cy="6685140"/>
              </a:xfrm>
            </p:grpSpPr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1504458B-F28F-4F16-A43F-CF3D73982013}"/>
                    </a:ext>
                  </a:extLst>
                </p:cNvPr>
                <p:cNvGrpSpPr/>
                <p:nvPr/>
              </p:nvGrpSpPr>
              <p:grpSpPr>
                <a:xfrm>
                  <a:off x="5951112" y="86430"/>
                  <a:ext cx="6120680" cy="6685140"/>
                  <a:chOff x="-455667" y="-112374"/>
                  <a:chExt cx="7974031" cy="7908683"/>
                </a:xfrm>
              </p:grpSpPr>
              <p:grpSp>
                <p:nvGrpSpPr>
                  <p:cNvPr id="76" name="Group 75">
                    <a:extLst>
                      <a:ext uri="{FF2B5EF4-FFF2-40B4-BE49-F238E27FC236}">
                        <a16:creationId xmlns:a16="http://schemas.microsoft.com/office/drawing/2014/main" id="{F7A77C8C-4B9D-4F0B-A646-F157A3C96133}"/>
                      </a:ext>
                    </a:extLst>
                  </p:cNvPr>
                  <p:cNvGrpSpPr/>
                  <p:nvPr/>
                </p:nvGrpSpPr>
                <p:grpSpPr>
                  <a:xfrm>
                    <a:off x="-455667" y="-112374"/>
                    <a:ext cx="7974031" cy="7908683"/>
                    <a:chOff x="-455667" y="-112374"/>
                    <a:chExt cx="7974031" cy="7908683"/>
                  </a:xfrm>
                </p:grpSpPr>
                <p:sp>
                  <p:nvSpPr>
                    <p:cNvPr id="79" name="Rectangle 78">
                      <a:extLst>
                        <a:ext uri="{FF2B5EF4-FFF2-40B4-BE49-F238E27FC236}">
                          <a16:creationId xmlns:a16="http://schemas.microsoft.com/office/drawing/2014/main" id="{9D251FE2-C200-4744-87FC-24BDB044744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8950" y="7288945"/>
                      <a:ext cx="1384610" cy="507364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ea typeface="Times New Roman"/>
                          <a:cs typeface="Times New Roman"/>
                        </a:rPr>
                        <a:t>ΠΙΣΩ ΜΕΡΟΣ ΤΗΣ ΑΙΘΟΥΣΑΣ</a:t>
                      </a:r>
                    </a:p>
                  </p:txBody>
                </p:sp>
                <p:grpSp>
                  <p:nvGrpSpPr>
                    <p:cNvPr id="80" name="Group 79">
                      <a:extLst>
                        <a:ext uri="{FF2B5EF4-FFF2-40B4-BE49-F238E27FC236}">
                          <a16:creationId xmlns:a16="http://schemas.microsoft.com/office/drawing/2014/main" id="{4A5D6F69-B35A-46E9-AE18-0593836A78C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455667" y="-112374"/>
                      <a:ext cx="7974031" cy="7335499"/>
                      <a:chOff x="-455667" y="-112374"/>
                      <a:chExt cx="7974031" cy="7335499"/>
                    </a:xfrm>
                  </p:grpSpPr>
                  <p:grpSp>
                    <p:nvGrpSpPr>
                      <p:cNvPr id="81" name="Group 80">
                        <a:extLst>
                          <a:ext uri="{FF2B5EF4-FFF2-40B4-BE49-F238E27FC236}">
                            <a16:creationId xmlns:a16="http://schemas.microsoft.com/office/drawing/2014/main" id="{F478937C-A119-42BF-B814-1FB4729C358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455667" y="-112374"/>
                        <a:ext cx="7974031" cy="7335499"/>
                        <a:chOff x="-455667" y="-112374"/>
                        <a:chExt cx="7974031" cy="7335499"/>
                      </a:xfrm>
                    </p:grpSpPr>
                    <p:grpSp>
                      <p:nvGrpSpPr>
                        <p:cNvPr id="83" name="Group 82">
                          <a:extLst>
                            <a:ext uri="{FF2B5EF4-FFF2-40B4-BE49-F238E27FC236}">
                              <a16:creationId xmlns:a16="http://schemas.microsoft.com/office/drawing/2014/main" id="{AF27E68F-6CF7-4994-B9B5-40092983077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-455667" y="-112374"/>
                          <a:ext cx="7974031" cy="7335499"/>
                          <a:chOff x="-455667" y="-112374"/>
                          <a:chExt cx="7974031" cy="7335499"/>
                        </a:xfrm>
                      </p:grpSpPr>
                      <p:sp>
                        <p:nvSpPr>
                          <p:cNvPr id="85" name="Rectangle 84">
                            <a:extLst>
                              <a:ext uri="{FF2B5EF4-FFF2-40B4-BE49-F238E27FC236}">
                                <a16:creationId xmlns:a16="http://schemas.microsoft.com/office/drawing/2014/main" id="{90D07E59-109D-452F-849C-B0A2EA670B4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09600" y="742950"/>
                            <a:ext cx="5760085" cy="6480175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1905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 lvl="0" indent="0" defTabSz="914400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endParaRPr kumimoji="0" lang="en-US" sz="1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</a:endParaRPr>
                          </a:p>
                        </p:txBody>
                      </p:sp>
                      <p:sp>
                        <p:nvSpPr>
                          <p:cNvPr id="86" name="Rectangle 85">
                            <a:extLst>
                              <a:ext uri="{FF2B5EF4-FFF2-40B4-BE49-F238E27FC236}">
                                <a16:creationId xmlns:a16="http://schemas.microsoft.com/office/drawing/2014/main" id="{5DEC4FE6-5B57-462F-89C3-0CA249769D48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733550" y="748669"/>
                            <a:ext cx="3710940" cy="129540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0" rIns="91440" bIns="0" anchor="t" anchorCtr="0" upright="1">
                            <a:noAutofit/>
                          </a:bodyPr>
                          <a:lstStyle/>
                          <a:p>
                            <a:pPr marL="0" marR="0" lvl="0" indent="0" algn="ctr" defTabSz="914400" eaLnBrk="1" fontAlgn="auto" latinLnBrk="0" hangingPunct="1">
                              <a:lnSpc>
                                <a:spcPct val="115000"/>
                              </a:lnSpc>
                              <a:spcBef>
                                <a:spcPts val="0"/>
                              </a:spcBef>
                              <a:spcAft>
                                <a:spcPts val="100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r>
                              <a:rPr kumimoji="0" lang="en-US" sz="800" b="0" i="0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ea typeface="Times New Roman"/>
                                <a:cs typeface="Times New Roman"/>
                              </a:rPr>
                              <a:t>Πίνακας </a:t>
                            </a:r>
                            <a:endParaRPr kumimoji="0" lang="en-US" sz="11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ea typeface="Times New Roman"/>
                              <a:cs typeface="Times New Roman"/>
                            </a:endParaRPr>
                          </a:p>
                        </p:txBody>
                      </p:sp>
                      <p:grpSp>
                        <p:nvGrpSpPr>
                          <p:cNvPr id="87" name="Group 86">
                            <a:extLst>
                              <a:ext uri="{FF2B5EF4-FFF2-40B4-BE49-F238E27FC236}">
                                <a16:creationId xmlns:a16="http://schemas.microsoft.com/office/drawing/2014/main" id="{485DCE96-7E53-416F-B653-4DB68CFA329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-455667" y="-112374"/>
                            <a:ext cx="7974031" cy="816688"/>
                            <a:chOff x="-455667" y="-112374"/>
                            <a:chExt cx="7974031" cy="816688"/>
                          </a:xfrm>
                        </p:grpSpPr>
                        <p:sp>
                          <p:nvSpPr>
                            <p:cNvPr id="88" name="Rectangle 87">
                              <a:extLst>
                                <a:ext uri="{FF2B5EF4-FFF2-40B4-BE49-F238E27FC236}">
                                  <a16:creationId xmlns:a16="http://schemas.microsoft.com/office/drawing/2014/main" id="{4935FBFE-DFD3-4C77-A76B-62A7B2F811D9}"/>
                                </a:ext>
                              </a:extLst>
                            </p:cNvPr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790674" y="-112374"/>
                              <a:ext cx="1479861" cy="780408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rot="0" vert="horz" wrap="square" lIns="91440" tIns="45720" rIns="91440" bIns="45720" anchor="t" anchorCtr="0" upright="1">
                              <a:noAutofit/>
                            </a:bodyPr>
                            <a:lstStyle/>
                            <a:p>
                              <a:pPr marL="0" marR="0" lvl="0" indent="0" algn="ctr" defTabSz="914400" eaLnBrk="1" fontAlgn="auto" latinLnBrk="0" hangingPunct="1">
                                <a:lnSpc>
                                  <a:spcPct val="115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100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en-US" sz="1100" b="1" i="0" u="none" strike="noStrike" kern="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ea typeface="Times New Roman"/>
                                  <a:cs typeface="Times New Roman"/>
                                </a:rPr>
                                <a:t>ΜΠΡΟΣΤΙΝΟ ΜΕΡΟΣ ΤΗΣ ΑΙΘΟΥΣΑΣ</a:t>
                              </a:r>
                            </a:p>
                          </p:txBody>
                        </p:sp>
                        <p:sp>
                          <p:nvSpPr>
                            <p:cNvPr id="89" name="Rectangle 88">
                              <a:extLst>
                                <a:ext uri="{FF2B5EF4-FFF2-40B4-BE49-F238E27FC236}">
                                  <a16:creationId xmlns:a16="http://schemas.microsoft.com/office/drawing/2014/main" id="{6635DF0E-FE89-41DF-84F9-04ABFE2AFA4F}"/>
                                </a:ext>
                              </a:extLst>
                            </p:cNvPr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5200650" y="462835"/>
                              <a:ext cx="2317714" cy="20519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rot="0" vert="horz" wrap="square" lIns="91440" tIns="45720" rIns="91440" bIns="45720" anchor="t" anchorCtr="0" upright="1">
                              <a:noAutofit/>
                            </a:bodyPr>
                            <a:lstStyle/>
                            <a:p>
                              <a:pPr marL="0" marR="0" lvl="0" indent="0" algn="ctr" defTabSz="914400" eaLnBrk="1" fontAlgn="auto" latinLnBrk="0" hangingPunct="1">
                                <a:lnSpc>
                                  <a:spcPct val="115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100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en-US" sz="1100" b="1" i="0" u="none" strike="noStrike" kern="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ea typeface="Times New Roman"/>
                                  <a:cs typeface="Times New Roman"/>
                                </a:rPr>
                                <a:t>ΜΠΡΟΣΤΑ ΔΕΞΙΑ ΓΩΝΙΑ</a:t>
                              </a:r>
                            </a:p>
                          </p:txBody>
                        </p:sp>
                        <p:sp>
                          <p:nvSpPr>
                            <p:cNvPr id="90" name="Rectangle 89">
                              <a:extLst>
                                <a:ext uri="{FF2B5EF4-FFF2-40B4-BE49-F238E27FC236}">
                                  <a16:creationId xmlns:a16="http://schemas.microsoft.com/office/drawing/2014/main" id="{17AF592D-E045-4733-92DA-F70AFCFD5C4B}"/>
                                </a:ext>
                              </a:extLst>
                            </p:cNvPr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-455667" y="475714"/>
                              <a:ext cx="2398133" cy="2286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rot="0" vert="horz" wrap="square" lIns="91440" tIns="45720" rIns="91440" bIns="45720" anchor="t" anchorCtr="0" upright="1">
                              <a:noAutofit/>
                            </a:bodyPr>
                            <a:lstStyle/>
                            <a:p>
                              <a:pPr marL="0" marR="0" lvl="0" indent="0" algn="ctr" defTabSz="914400" eaLnBrk="1" fontAlgn="auto" latinLnBrk="0" hangingPunct="1">
                                <a:lnSpc>
                                  <a:spcPct val="115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100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0" lang="en-US" sz="1100" b="1" i="0" u="none" strike="noStrike" kern="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ea typeface="Times New Roman"/>
                                  <a:cs typeface="Times New Roman"/>
                                </a:rPr>
                                <a:t>ΜΠΡΟΣΤΑ ΑΡΙΣΤΕΡΗ ΓΩΝΙΑ</a:t>
                              </a:r>
                            </a:p>
                          </p:txBody>
                        </p:sp>
                      </p:grpSp>
                    </p:grpSp>
                    <p:sp>
                      <p:nvSpPr>
                        <p:cNvPr id="84" name="Text Box 35">
                          <a:extLst>
                            <a:ext uri="{FF2B5EF4-FFF2-40B4-BE49-F238E27FC236}">
                              <a16:creationId xmlns:a16="http://schemas.microsoft.com/office/drawing/2014/main" id="{E2043FF1-05FA-4DAB-89F9-F7D28EACF14E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362740" y="2389878"/>
                          <a:ext cx="381000" cy="24397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rot="0" vert="vert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100" b="1" i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ea typeface="Times New Roman"/>
                              <a:cs typeface="Times New Roman"/>
                            </a:rPr>
                            <a:t>ΔΕΞΙΟ ΜΕΡΟΣ ΤΗΣ ΑΙΘΟΥΣΑΣ</a:t>
                          </a:r>
                        </a:p>
                      </p:txBody>
                    </p:sp>
                  </p:grpSp>
                  <p:sp>
                    <p:nvSpPr>
                      <p:cNvPr id="82" name="Text Box 36">
                        <a:extLst>
                          <a:ext uri="{FF2B5EF4-FFF2-40B4-BE49-F238E27FC236}">
                            <a16:creationId xmlns:a16="http://schemas.microsoft.com/office/drawing/2014/main" id="{62AFC79B-23D5-4C44-A7CE-D66C310975B1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10037" y="2389878"/>
                        <a:ext cx="381000" cy="2376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rot="0" vert="vert270" wrap="square" lIns="91440" tIns="45720" rIns="91440" bIns="45720" anchor="t" anchorCtr="0" upright="1">
                        <a:noAutofit/>
                      </a:bodyPr>
                      <a:lstStyle/>
                      <a:p>
                        <a:pPr marL="0" marR="0" lvl="0" indent="0" defTabSz="914400" eaLnBrk="1" fontAlgn="auto" latinLnBrk="0" hangingPunct="1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1100" b="1" i="0" u="none" strike="noStrike" kern="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ea typeface="Times New Roman"/>
                            <a:cs typeface="Times New Roman"/>
                          </a:rPr>
                          <a:t>ΑΡΙΣΤΕΡΟ ΜΕΡΟΣ ΤΗΣ ΑΙΘΟΥΣΑΣ</a:t>
                        </a:r>
                      </a:p>
                    </p:txBody>
                  </p:sp>
                </p:grpSp>
              </p:grpSp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0A273F3A-7B61-4DE7-811E-6D6E868E11D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33400" y="7258050"/>
                    <a:ext cx="1942465" cy="2286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ea typeface="Times New Roman"/>
                        <a:cs typeface="Times New Roman"/>
                      </a:rPr>
                      <a:t>ΠΙΣΩ ΑΡΙΣΤΕΡΗ ΓΩΝΙΑ</a:t>
                    </a:r>
                  </a:p>
                </p:txBody>
              </p:sp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1F2D85DB-25A7-4D81-95EB-A8BC2C10A2C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838700" y="7258050"/>
                    <a:ext cx="1942465" cy="2286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ea typeface="Times New Roman"/>
                        <a:cs typeface="Times New Roman"/>
                      </a:rPr>
                      <a:t>ΠΙΣΩ ΔΕΞΙΑ ΓΩΝΙΑ</a:t>
                    </a:r>
                  </a:p>
                </p:txBody>
              </p:sp>
            </p:grp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80681DC6-F973-4FF1-A8C5-A8D7D0B40AC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9660842" y="1335026"/>
                  <a:ext cx="839789" cy="540000"/>
                </a:xfrm>
                <a:prstGeom prst="rect">
                  <a:avLst/>
                </a:prstGeom>
                <a:solidFill>
                  <a:srgbClr val="4BACC6">
                    <a:lumMod val="100000"/>
                    <a:lumOff val="0"/>
                  </a:srgbClr>
                </a:solid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έδρα</a:t>
                  </a:r>
                  <a:endParaRPr kumimoji="0" 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04" name="Rectangle 103" descr="90%">
                  <a:extLst>
                    <a:ext uri="{FF2B5EF4-FFF2-40B4-BE49-F238E27FC236}">
                      <a16:creationId xmlns:a16="http://schemas.microsoft.com/office/drawing/2014/main" id="{4E72AC18-7F1C-4703-9601-C4C7EED62A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90942" y="1695514"/>
                  <a:ext cx="288290" cy="4572000"/>
                </a:xfrm>
                <a:prstGeom prst="rect">
                  <a:avLst/>
                </a:prstGeom>
                <a:pattFill prst="pct90">
                  <a:fgClr>
                    <a:srgbClr val="C0504D">
                      <a:lumMod val="20000"/>
                      <a:lumOff val="80000"/>
                    </a:srgbClr>
                  </a:fgClr>
                  <a:bgClr>
                    <a:sysClr val="windowText" lastClr="000000">
                      <a:lumMod val="100000"/>
                      <a:lumOff val="0"/>
                    </a:sysClr>
                  </a:bgClr>
                </a:patt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πάγκος </a:t>
                  </a:r>
                  <a:endParaRPr kumimoji="0" lang="en-US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29" name="AutoShape 59">
                  <a:extLst>
                    <a:ext uri="{FF2B5EF4-FFF2-40B4-BE49-F238E27FC236}">
                      <a16:creationId xmlns:a16="http://schemas.microsoft.com/office/drawing/2014/main" id="{CD13C46A-CDAB-42A9-AADF-A7657E7A96D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16200000" flipV="1">
                  <a:off x="9998040" y="5553795"/>
                  <a:ext cx="441210" cy="1008000"/>
                </a:xfrm>
                <a:prstGeom prst="flowChartDelay">
                  <a:avLst/>
                </a:prstGeom>
                <a:solidFill>
                  <a:srgbClr val="FFD215"/>
                </a:solid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1100" b="1">
                      <a:solidFill>
                        <a:prstClr val="black"/>
                      </a:solidFill>
                      <a:ea typeface="Times New Roman"/>
                      <a:cs typeface="Times New Roman"/>
                    </a:rPr>
                    <a:t>τραπέζι Η.Υ.</a:t>
                  </a:r>
                  <a:endParaRPr lang="en-US" sz="1100">
                    <a:solidFill>
                      <a:prstClr val="black"/>
                    </a:solidFill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30" name="AutoShape 61">
                  <a:extLst>
                    <a:ext uri="{FF2B5EF4-FFF2-40B4-BE49-F238E27FC236}">
                      <a16:creationId xmlns:a16="http://schemas.microsoft.com/office/drawing/2014/main" id="{4DA162D4-4076-44DF-9F32-E2A2AD3597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5837275" y="2847212"/>
                  <a:ext cx="2160270" cy="215900"/>
                </a:xfrm>
                <a:prstGeom prst="doubleWave">
                  <a:avLst>
                    <a:gd name="adj1" fmla="val 10319"/>
                    <a:gd name="adj2" fmla="val 0"/>
                  </a:avLst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0" rIns="91440" bIns="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 b="1">
                      <a:solidFill>
                        <a:prstClr val="black"/>
                      </a:solidFill>
                      <a:ea typeface="Times New Roman"/>
                      <a:cs typeface="Times New Roman"/>
                    </a:rPr>
                    <a:t>κουρτίνες</a:t>
                  </a:r>
                  <a:endParaRPr lang="en-US" sz="1100">
                    <a:solidFill>
                      <a:prstClr val="black"/>
                    </a:solidFill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31" name="AutoShape 61">
                  <a:extLst>
                    <a:ext uri="{FF2B5EF4-FFF2-40B4-BE49-F238E27FC236}">
                      <a16:creationId xmlns:a16="http://schemas.microsoft.com/office/drawing/2014/main" id="{414640E1-DC1C-4DED-ACE8-E8E89B80B9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5824025" y="5020703"/>
                  <a:ext cx="2160270" cy="215900"/>
                </a:xfrm>
                <a:prstGeom prst="doubleWave">
                  <a:avLst>
                    <a:gd name="adj1" fmla="val 10319"/>
                    <a:gd name="adj2" fmla="val 0"/>
                  </a:avLst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0" rIns="91440" bIns="0" anchor="ctr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 b="1">
                      <a:solidFill>
                        <a:prstClr val="black"/>
                      </a:solidFill>
                      <a:ea typeface="Times New Roman"/>
                      <a:cs typeface="Times New Roman"/>
                    </a:rPr>
                    <a:t>κουρτίνες</a:t>
                  </a:r>
                  <a:endParaRPr lang="en-US" sz="1100">
                    <a:solidFill>
                      <a:prstClr val="black"/>
                    </a:solidFill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BCDCBEEB-B54B-4569-8912-C6FA63CC49E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6824948" y="5978445"/>
                  <a:ext cx="720000" cy="299955"/>
                </a:xfrm>
                <a:prstGeom prst="rect">
                  <a:avLst/>
                </a:prstGeom>
                <a:solidFill>
                  <a:srgbClr val="8064A2">
                    <a:lumMod val="60000"/>
                    <a:lumOff val="40000"/>
                  </a:srgbClr>
                </a:solid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0" rIns="91440" bIns="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έπιπλο βιβλιοθήκης</a:t>
                  </a:r>
                  <a:endPara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33" name="Oval 132">
                  <a:extLst>
                    <a:ext uri="{FF2B5EF4-FFF2-40B4-BE49-F238E27FC236}">
                      <a16:creationId xmlns:a16="http://schemas.microsoft.com/office/drawing/2014/main" id="{756B2A6A-6CB1-42BA-AD4B-D5609832EB90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7760980" y="1334946"/>
                  <a:ext cx="720000" cy="720000"/>
                </a:xfrm>
                <a:prstGeom prst="ellipse">
                  <a:avLst/>
                </a:prstGeom>
                <a:solidFill>
                  <a:srgbClr val="F79646">
                    <a:lumMod val="75000"/>
                    <a:lumOff val="0"/>
                  </a:srgbClr>
                </a:solidFill>
                <a:ln w="190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τραπέζι</a:t>
                  </a:r>
                  <a:endPara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34" name="Oval 133">
                  <a:extLst>
                    <a:ext uri="{FF2B5EF4-FFF2-40B4-BE49-F238E27FC236}">
                      <a16:creationId xmlns:a16="http://schemas.microsoft.com/office/drawing/2014/main" id="{6B78B205-182E-4974-8176-1586AF0A7CF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7761052" y="5477189"/>
                  <a:ext cx="720000" cy="720000"/>
                </a:xfrm>
                <a:prstGeom prst="ellipse">
                  <a:avLst/>
                </a:prstGeom>
                <a:solidFill>
                  <a:srgbClr val="F79646">
                    <a:lumMod val="75000"/>
                    <a:lumOff val="0"/>
                  </a:srgbClr>
                </a:solidFill>
                <a:ln w="1905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τραπέζι</a:t>
                  </a:r>
                  <a:endPara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40" name="Oval 139" descr="Large confetti">
                  <a:extLst>
                    <a:ext uri="{FF2B5EF4-FFF2-40B4-BE49-F238E27FC236}">
                      <a16:creationId xmlns:a16="http://schemas.microsoft.com/office/drawing/2014/main" id="{9C88AAEC-80FD-4B2C-B63B-43AB3653E36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6854964" y="1659002"/>
                  <a:ext cx="144000" cy="144000"/>
                </a:xfrm>
                <a:prstGeom prst="ellipse">
                  <a:avLst/>
                </a:prstGeom>
                <a:pattFill prst="lgConfetti">
                  <a:fgClr>
                    <a:srgbClr val="000000"/>
                  </a:fgClr>
                  <a:bgClr>
                    <a:srgbClr val="FFFFFF"/>
                  </a:bgClr>
                </a:patt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1100">
                      <a:solidFill>
                        <a:prstClr val="black"/>
                      </a:solidFill>
                      <a:ea typeface="Times New Roman"/>
                      <a:cs typeface="Times New Roman"/>
                    </a:rPr>
                    <a:t> </a:t>
                  </a:r>
                </a:p>
              </p:txBody>
            </p:sp>
            <p:sp>
              <p:nvSpPr>
                <p:cNvPr id="141" name="Oval 140" descr="Large confetti">
                  <a:extLst>
                    <a:ext uri="{FF2B5EF4-FFF2-40B4-BE49-F238E27FC236}">
                      <a16:creationId xmlns:a16="http://schemas.microsoft.com/office/drawing/2014/main" id="{45185FA9-AC69-4896-92F4-2332BBA929E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0659560" y="5473951"/>
                  <a:ext cx="144000" cy="144000"/>
                </a:xfrm>
                <a:prstGeom prst="ellipse">
                  <a:avLst/>
                </a:prstGeom>
                <a:pattFill prst="lgConfetti">
                  <a:fgClr>
                    <a:srgbClr val="000000"/>
                  </a:fgClr>
                  <a:bgClr>
                    <a:srgbClr val="FFFFFF"/>
                  </a:bgClr>
                </a:patt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1100">
                      <a:solidFill>
                        <a:prstClr val="black"/>
                      </a:solidFill>
                      <a:ea typeface="Times New Roman"/>
                      <a:cs typeface="Times New Roman"/>
                    </a:rPr>
                    <a:t> </a:t>
                  </a:r>
                </a:p>
              </p:txBody>
            </p:sp>
            <p:sp>
              <p:nvSpPr>
                <p:cNvPr id="142" name="Oval 141" descr="Wave">
                  <a:extLst>
                    <a:ext uri="{FF2B5EF4-FFF2-40B4-BE49-F238E27FC236}">
                      <a16:creationId xmlns:a16="http://schemas.microsoft.com/office/drawing/2014/main" id="{9430BB82-C671-41D4-9F3A-071F5161941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8733157" y="6015514"/>
                  <a:ext cx="252000" cy="252000"/>
                </a:xfrm>
                <a:prstGeom prst="ellipse">
                  <a:avLst/>
                </a:prstGeom>
                <a:pattFill prst="wave">
                  <a:fgClr>
                    <a:srgbClr val="000000"/>
                  </a:fgClr>
                  <a:bgClr>
                    <a:srgbClr val="FFFFFF"/>
                  </a:bgClr>
                </a:patt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1100">
                      <a:solidFill>
                        <a:prstClr val="black"/>
                      </a:solidFill>
                      <a:ea typeface="Times New Roman"/>
                      <a:cs typeface="Times New Roman"/>
                    </a:rPr>
                    <a:t> </a:t>
                  </a:r>
                </a:p>
              </p:txBody>
            </p:sp>
            <p:sp>
              <p:nvSpPr>
                <p:cNvPr id="143" name="Oval 142" descr="Wave">
                  <a:extLst>
                    <a:ext uri="{FF2B5EF4-FFF2-40B4-BE49-F238E27FC236}">
                      <a16:creationId xmlns:a16="http://schemas.microsoft.com/office/drawing/2014/main" id="{66F9308B-304F-490A-824F-5E99E6DBFDCB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9021220" y="6018832"/>
                  <a:ext cx="252000" cy="252000"/>
                </a:xfrm>
                <a:prstGeom prst="ellipse">
                  <a:avLst/>
                </a:prstGeom>
                <a:pattFill prst="wave">
                  <a:fgClr>
                    <a:srgbClr val="000000"/>
                  </a:fgClr>
                  <a:bgClr>
                    <a:srgbClr val="FFFFFF"/>
                  </a:bgClr>
                </a:patt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1100">
                      <a:solidFill>
                        <a:prstClr val="black"/>
                      </a:solidFill>
                      <a:ea typeface="Times New Roman"/>
                      <a:cs typeface="Times New Roman"/>
                    </a:rPr>
                    <a:t> </a:t>
                  </a:r>
                </a:p>
              </p:txBody>
            </p:sp>
          </p:grpSp>
          <p:sp>
            <p:nvSpPr>
              <p:cNvPr id="100" name="Rectangle 99" descr="80%">
                <a:extLst>
                  <a:ext uri="{FF2B5EF4-FFF2-40B4-BE49-F238E27FC236}">
                    <a16:creationId xmlns:a16="http://schemas.microsoft.com/office/drawing/2014/main" id="{F686D4E8-189B-4346-B8E4-7FDF77384E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37188" y="4688038"/>
                <a:ext cx="648000" cy="360000"/>
              </a:xfrm>
              <a:prstGeom prst="rect">
                <a:avLst/>
              </a:prstGeom>
              <a:pattFill prst="pct80">
                <a:fgClr>
                  <a:srgbClr val="92D050"/>
                </a:fgClr>
                <a:bgClr>
                  <a:sysClr val="windowText" lastClr="000000">
                    <a:lumMod val="100000"/>
                    <a:lumOff val="0"/>
                  </a:sysClr>
                </a:bgClr>
              </a:pattFill>
              <a:ln w="1905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θρ</a:t>
                </a: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ανίο</a:t>
                </a:r>
              </a:p>
            </p:txBody>
          </p:sp>
          <p:sp>
            <p:nvSpPr>
              <p:cNvPr id="101" name="Rectangle 100" descr="80%">
                <a:extLst>
                  <a:ext uri="{FF2B5EF4-FFF2-40B4-BE49-F238E27FC236}">
                    <a16:creationId xmlns:a16="http://schemas.microsoft.com/office/drawing/2014/main" id="{7F123F62-E6F5-4201-B1D7-581414B0F0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89316" y="4683344"/>
                <a:ext cx="648000" cy="360000"/>
              </a:xfrm>
              <a:prstGeom prst="rect">
                <a:avLst/>
              </a:prstGeom>
              <a:pattFill prst="pct80">
                <a:fgClr>
                  <a:srgbClr val="92D050"/>
                </a:fgClr>
                <a:bgClr>
                  <a:sysClr val="windowText" lastClr="000000">
                    <a:lumMod val="100000"/>
                    <a:lumOff val="0"/>
                  </a:sysClr>
                </a:bgClr>
              </a:pattFill>
              <a:ln w="1905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θρ</a:t>
                </a: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ανίο</a:t>
                </a:r>
              </a:p>
            </p:txBody>
          </p:sp>
          <p:sp>
            <p:nvSpPr>
              <p:cNvPr id="102" name="Rectangle 101" descr="80%">
                <a:extLst>
                  <a:ext uri="{FF2B5EF4-FFF2-40B4-BE49-F238E27FC236}">
                    <a16:creationId xmlns:a16="http://schemas.microsoft.com/office/drawing/2014/main" id="{ECE808FC-A05A-4F84-9318-51614496F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12980" y="4687954"/>
                <a:ext cx="648000" cy="360000"/>
              </a:xfrm>
              <a:prstGeom prst="rect">
                <a:avLst/>
              </a:prstGeom>
              <a:pattFill prst="pct80">
                <a:fgClr>
                  <a:srgbClr val="92D050"/>
                </a:fgClr>
                <a:bgClr>
                  <a:sysClr val="windowText" lastClr="000000">
                    <a:lumMod val="100000"/>
                    <a:lumOff val="0"/>
                  </a:sysClr>
                </a:bgClr>
              </a:pattFill>
              <a:ln w="1905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θρ</a:t>
                </a: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ανίο</a:t>
                </a:r>
              </a:p>
            </p:txBody>
          </p:sp>
          <p:sp>
            <p:nvSpPr>
              <p:cNvPr id="123" name="AutoShape 74">
                <a:extLst>
                  <a:ext uri="{FF2B5EF4-FFF2-40B4-BE49-F238E27FC236}">
                    <a16:creationId xmlns:a16="http://schemas.microsoft.com/office/drawing/2014/main" id="{71704713-287E-4A3C-A127-DC926B488CE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>
                <a:off x="8393129" y="5077645"/>
                <a:ext cx="269763" cy="216000"/>
              </a:xfrm>
              <a:prstGeom prst="flowChartDelay">
                <a:avLst/>
              </a:prstGeom>
              <a:solidFill>
                <a:srgbClr val="EEECE1">
                  <a:lumMod val="50000"/>
                  <a:lumOff val="0"/>
                </a:srgbClr>
              </a:solidFill>
              <a:ln w="19050">
                <a:solidFill>
                  <a:sysClr val="windowText" lastClr="000000">
                    <a:lumMod val="100000"/>
                    <a:lumOff val="0"/>
                  </a:sysClr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κα</a:t>
                </a:r>
                <a:r>
                  <a:rPr kumimoji="0" lang="en-US" sz="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ρέκλ</a:t>
                </a: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α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endParaRPr>
              </a:p>
            </p:txBody>
          </p:sp>
          <p:sp>
            <p:nvSpPr>
              <p:cNvPr id="125" name="AutoShape 74">
                <a:extLst>
                  <a:ext uri="{FF2B5EF4-FFF2-40B4-BE49-F238E27FC236}">
                    <a16:creationId xmlns:a16="http://schemas.microsoft.com/office/drawing/2014/main" id="{0CD537DE-30BB-4317-ADA2-399D5E69E87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>
                <a:off x="9534394" y="5070266"/>
                <a:ext cx="269763" cy="216000"/>
              </a:xfrm>
              <a:prstGeom prst="flowChartDelay">
                <a:avLst/>
              </a:prstGeom>
              <a:solidFill>
                <a:srgbClr val="EEECE1">
                  <a:lumMod val="50000"/>
                  <a:lumOff val="0"/>
                </a:srgbClr>
              </a:solidFill>
              <a:ln w="19050">
                <a:solidFill>
                  <a:sysClr val="windowText" lastClr="000000">
                    <a:lumMod val="100000"/>
                    <a:lumOff val="0"/>
                  </a:sysClr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κα</a:t>
                </a:r>
                <a:r>
                  <a:rPr kumimoji="0" lang="en-US" sz="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ρέκλ</a:t>
                </a: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α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endParaRPr>
              </a:p>
            </p:txBody>
          </p:sp>
          <p:sp>
            <p:nvSpPr>
              <p:cNvPr id="126" name="AutoShape 74">
                <a:extLst>
                  <a:ext uri="{FF2B5EF4-FFF2-40B4-BE49-F238E27FC236}">
                    <a16:creationId xmlns:a16="http://schemas.microsoft.com/office/drawing/2014/main" id="{D66EF24B-F9C1-47A7-991D-E29F2111EBB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>
                <a:off x="9822426" y="5070265"/>
                <a:ext cx="269763" cy="216000"/>
              </a:xfrm>
              <a:prstGeom prst="flowChartDelay">
                <a:avLst/>
              </a:prstGeom>
              <a:solidFill>
                <a:srgbClr val="EEECE1">
                  <a:lumMod val="50000"/>
                  <a:lumOff val="0"/>
                </a:srgbClr>
              </a:solidFill>
              <a:ln w="19050">
                <a:solidFill>
                  <a:sysClr val="windowText" lastClr="000000">
                    <a:lumMod val="100000"/>
                    <a:lumOff val="0"/>
                  </a:sysClr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κα</a:t>
                </a:r>
                <a:r>
                  <a:rPr kumimoji="0" lang="en-US" sz="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ρέκλ</a:t>
                </a: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α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endParaRPr>
              </a:p>
            </p:txBody>
          </p:sp>
          <p:sp>
            <p:nvSpPr>
              <p:cNvPr id="127" name="AutoShape 74">
                <a:extLst>
                  <a:ext uri="{FF2B5EF4-FFF2-40B4-BE49-F238E27FC236}">
                    <a16:creationId xmlns:a16="http://schemas.microsoft.com/office/drawing/2014/main" id="{16F44828-D5C9-4873-9DED-1FE91AB909E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>
                <a:off x="7158107" y="5070261"/>
                <a:ext cx="269763" cy="216000"/>
              </a:xfrm>
              <a:prstGeom prst="flowChartDelay">
                <a:avLst/>
              </a:prstGeom>
              <a:solidFill>
                <a:srgbClr val="EEECE1">
                  <a:lumMod val="50000"/>
                  <a:lumOff val="0"/>
                </a:srgbClr>
              </a:solidFill>
              <a:ln w="19050">
                <a:solidFill>
                  <a:sysClr val="windowText" lastClr="000000">
                    <a:lumMod val="100000"/>
                    <a:lumOff val="0"/>
                  </a:sysClr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κα</a:t>
                </a:r>
                <a:r>
                  <a:rPr kumimoji="0" lang="en-US" sz="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ρέκλ</a:t>
                </a: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α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endParaRPr>
              </a:p>
            </p:txBody>
          </p:sp>
          <p:sp>
            <p:nvSpPr>
              <p:cNvPr id="128" name="AutoShape 74">
                <a:extLst>
                  <a:ext uri="{FF2B5EF4-FFF2-40B4-BE49-F238E27FC236}">
                    <a16:creationId xmlns:a16="http://schemas.microsoft.com/office/drawing/2014/main" id="{902683DA-92A5-4BDD-A262-F29304750D9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>
                <a:off x="7446139" y="5070262"/>
                <a:ext cx="269763" cy="216000"/>
              </a:xfrm>
              <a:prstGeom prst="flowChartDelay">
                <a:avLst/>
              </a:prstGeom>
              <a:solidFill>
                <a:srgbClr val="EEECE1">
                  <a:lumMod val="50000"/>
                  <a:lumOff val="0"/>
                </a:srgbClr>
              </a:solidFill>
              <a:ln w="19050">
                <a:solidFill>
                  <a:sysClr val="windowText" lastClr="000000">
                    <a:lumMod val="100000"/>
                    <a:lumOff val="0"/>
                  </a:sysClr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κα</a:t>
                </a:r>
                <a:r>
                  <a:rPr kumimoji="0" lang="en-US" sz="6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ρέκλ</a:t>
                </a:r>
                <a:r>
                  <a:rPr kumimoji="0" lang="en-US" sz="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rPr>
                  <a:t>α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endParaRPr>
              </a:p>
            </p:txBody>
          </p: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4590D1D5-1D9B-458F-88FB-81618196A4C9}"/>
                  </a:ext>
                </a:extLst>
              </p:cNvPr>
              <p:cNvGrpSpPr/>
              <p:nvPr/>
            </p:nvGrpSpPr>
            <p:grpSpPr>
              <a:xfrm>
                <a:off x="7112980" y="1068554"/>
                <a:ext cx="3052800" cy="3254750"/>
                <a:chOff x="7112980" y="1068548"/>
                <a:chExt cx="3052800" cy="3254750"/>
              </a:xfrm>
            </p:grpSpPr>
            <p:sp>
              <p:nvSpPr>
                <p:cNvPr id="91" name="Rectangle 90" descr="80%">
                  <a:extLst>
                    <a:ext uri="{FF2B5EF4-FFF2-40B4-BE49-F238E27FC236}">
                      <a16:creationId xmlns:a16="http://schemas.microsoft.com/office/drawing/2014/main" id="{36C776EB-C83B-48AE-A35C-6E25E49215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37188" y="3243302"/>
                  <a:ext cx="648000" cy="360000"/>
                </a:xfrm>
                <a:prstGeom prst="rect">
                  <a:avLst/>
                </a:prstGeom>
                <a:pattFill prst="pct80">
                  <a:fgClr>
                    <a:srgbClr val="92D050"/>
                  </a:fgClr>
                  <a:bgClr>
                    <a:sysClr val="windowText" lastClr="000000">
                      <a:lumMod val="100000"/>
                      <a:lumOff val="0"/>
                    </a:sysClr>
                  </a:bgClr>
                </a:patt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θρ</a:t>
                  </a: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ανίο</a:t>
                  </a:r>
                </a:p>
              </p:txBody>
            </p:sp>
            <p:sp>
              <p:nvSpPr>
                <p:cNvPr id="92" name="Rectangle 91" descr="80%">
                  <a:extLst>
                    <a:ext uri="{FF2B5EF4-FFF2-40B4-BE49-F238E27FC236}">
                      <a16:creationId xmlns:a16="http://schemas.microsoft.com/office/drawing/2014/main" id="{11CC5B79-68E4-4F2F-922C-60D53E9F08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489316" y="3238608"/>
                  <a:ext cx="648000" cy="360000"/>
                </a:xfrm>
                <a:prstGeom prst="rect">
                  <a:avLst/>
                </a:prstGeom>
                <a:pattFill prst="pct80">
                  <a:fgClr>
                    <a:srgbClr val="92D050"/>
                  </a:fgClr>
                  <a:bgClr>
                    <a:sysClr val="windowText" lastClr="000000">
                      <a:lumMod val="100000"/>
                      <a:lumOff val="0"/>
                    </a:sysClr>
                  </a:bgClr>
                </a:patt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θρ</a:t>
                  </a: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ανίο</a:t>
                  </a:r>
                </a:p>
              </p:txBody>
            </p:sp>
            <p:sp>
              <p:nvSpPr>
                <p:cNvPr id="93" name="Rectangle 92" descr="80%">
                  <a:extLst>
                    <a:ext uri="{FF2B5EF4-FFF2-40B4-BE49-F238E27FC236}">
                      <a16:creationId xmlns:a16="http://schemas.microsoft.com/office/drawing/2014/main" id="{6926B311-BF84-4AD1-87AE-EB99DDB73A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12980" y="3243218"/>
                  <a:ext cx="648000" cy="360000"/>
                </a:xfrm>
                <a:prstGeom prst="rect">
                  <a:avLst/>
                </a:prstGeom>
                <a:pattFill prst="pct80">
                  <a:fgClr>
                    <a:srgbClr val="92D050"/>
                  </a:fgClr>
                  <a:bgClr>
                    <a:sysClr val="windowText" lastClr="000000">
                      <a:lumMod val="100000"/>
                      <a:lumOff val="0"/>
                    </a:sysClr>
                  </a:bgClr>
                </a:patt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θρ</a:t>
                  </a: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ανίο</a:t>
                  </a:r>
                </a:p>
              </p:txBody>
            </p:sp>
            <p:sp>
              <p:nvSpPr>
                <p:cNvPr id="94" name="Rectangle 93" descr="80%">
                  <a:extLst>
                    <a:ext uri="{FF2B5EF4-FFF2-40B4-BE49-F238E27FC236}">
                      <a16:creationId xmlns:a16="http://schemas.microsoft.com/office/drawing/2014/main" id="{FAF694CD-AED5-46EE-B23D-9992D65091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337188" y="3963298"/>
                  <a:ext cx="648000" cy="360000"/>
                </a:xfrm>
                <a:prstGeom prst="rect">
                  <a:avLst/>
                </a:prstGeom>
                <a:pattFill prst="pct80">
                  <a:fgClr>
                    <a:srgbClr val="92D050"/>
                  </a:fgClr>
                  <a:bgClr>
                    <a:sysClr val="windowText" lastClr="000000">
                      <a:lumMod val="100000"/>
                      <a:lumOff val="0"/>
                    </a:sysClr>
                  </a:bgClr>
                </a:patt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θρ</a:t>
                  </a: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ανίο</a:t>
                  </a:r>
                </a:p>
              </p:txBody>
            </p:sp>
            <p:sp>
              <p:nvSpPr>
                <p:cNvPr id="95" name="Rectangle 94" descr="80%">
                  <a:extLst>
                    <a:ext uri="{FF2B5EF4-FFF2-40B4-BE49-F238E27FC236}">
                      <a16:creationId xmlns:a16="http://schemas.microsoft.com/office/drawing/2014/main" id="{70E414E5-6011-41BC-944B-6A2F383DE5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489316" y="3958604"/>
                  <a:ext cx="648000" cy="360000"/>
                </a:xfrm>
                <a:prstGeom prst="rect">
                  <a:avLst/>
                </a:prstGeom>
                <a:pattFill prst="pct80">
                  <a:fgClr>
                    <a:srgbClr val="92D050"/>
                  </a:fgClr>
                  <a:bgClr>
                    <a:sysClr val="windowText" lastClr="000000">
                      <a:lumMod val="100000"/>
                      <a:lumOff val="0"/>
                    </a:sysClr>
                  </a:bgClr>
                </a:patt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θρ</a:t>
                  </a: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ανίο</a:t>
                  </a:r>
                </a:p>
              </p:txBody>
            </p:sp>
            <p:sp>
              <p:nvSpPr>
                <p:cNvPr id="96" name="Rectangle 95" descr="80%">
                  <a:extLst>
                    <a:ext uri="{FF2B5EF4-FFF2-40B4-BE49-F238E27FC236}">
                      <a16:creationId xmlns:a16="http://schemas.microsoft.com/office/drawing/2014/main" id="{964EE35B-C7DF-4AFB-BF07-AEB51285E5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12980" y="3963214"/>
                  <a:ext cx="648000" cy="360000"/>
                </a:xfrm>
                <a:prstGeom prst="rect">
                  <a:avLst/>
                </a:prstGeom>
                <a:pattFill prst="pct80">
                  <a:fgClr>
                    <a:srgbClr val="92D050"/>
                  </a:fgClr>
                  <a:bgClr>
                    <a:sysClr val="windowText" lastClr="000000">
                      <a:lumMod val="100000"/>
                      <a:lumOff val="0"/>
                    </a:sysClr>
                  </a:bgClr>
                </a:patt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θρ</a:t>
                  </a: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ανίο</a:t>
                  </a:r>
                </a:p>
              </p:txBody>
            </p:sp>
            <p:sp>
              <p:nvSpPr>
                <p:cNvPr id="98" name="Rectangle 97" descr="80%">
                  <a:extLst>
                    <a:ext uri="{FF2B5EF4-FFF2-40B4-BE49-F238E27FC236}">
                      <a16:creationId xmlns:a16="http://schemas.microsoft.com/office/drawing/2014/main" id="{6AE6834B-BEFB-4A36-B739-686F8DAC4C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489316" y="2523098"/>
                  <a:ext cx="648000" cy="360000"/>
                </a:xfrm>
                <a:prstGeom prst="rect">
                  <a:avLst/>
                </a:prstGeom>
                <a:pattFill prst="pct80">
                  <a:fgClr>
                    <a:srgbClr val="92D050"/>
                  </a:fgClr>
                  <a:bgClr>
                    <a:sysClr val="windowText" lastClr="000000">
                      <a:lumMod val="100000"/>
                      <a:lumOff val="0"/>
                    </a:sysClr>
                  </a:bgClr>
                </a:patt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θρ</a:t>
                  </a: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ανίο</a:t>
                  </a:r>
                </a:p>
              </p:txBody>
            </p:sp>
            <p:sp>
              <p:nvSpPr>
                <p:cNvPr id="99" name="Rectangle 98" descr="80%">
                  <a:extLst>
                    <a:ext uri="{FF2B5EF4-FFF2-40B4-BE49-F238E27FC236}">
                      <a16:creationId xmlns:a16="http://schemas.microsoft.com/office/drawing/2014/main" id="{C5536AD1-2D51-4D91-BA87-778C2C5CA7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12980" y="2527708"/>
                  <a:ext cx="648000" cy="360000"/>
                </a:xfrm>
                <a:prstGeom prst="rect">
                  <a:avLst/>
                </a:prstGeom>
                <a:pattFill prst="pct80">
                  <a:fgClr>
                    <a:srgbClr val="92D050"/>
                  </a:fgClr>
                  <a:bgClr>
                    <a:sysClr val="windowText" lastClr="000000">
                      <a:lumMod val="100000"/>
                      <a:lumOff val="0"/>
                    </a:sysClr>
                  </a:bgClr>
                </a:pattFill>
                <a:ln w="1905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θρ</a:t>
                  </a: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ανίο</a:t>
                  </a:r>
                </a:p>
              </p:txBody>
            </p:sp>
            <p:sp>
              <p:nvSpPr>
                <p:cNvPr id="135" name="AutoShape 74">
                  <a:extLst>
                    <a:ext uri="{FF2B5EF4-FFF2-40B4-BE49-F238E27FC236}">
                      <a16:creationId xmlns:a16="http://schemas.microsoft.com/office/drawing/2014/main" id="{B0B8C6A5-D96E-458E-9757-B562349D288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16200000" flipV="1">
                  <a:off x="9922898" y="1095430"/>
                  <a:ext cx="269763" cy="216000"/>
                </a:xfrm>
                <a:prstGeom prst="flowChartDelay">
                  <a:avLst/>
                </a:prstGeom>
                <a:solidFill>
                  <a:srgbClr val="EEECE1">
                    <a:lumMod val="50000"/>
                    <a:lumOff val="0"/>
                  </a:srgbClr>
                </a:solidFill>
                <a:ln w="19050">
                  <a:solidFill>
                    <a:sysClr val="windowText" lastClr="000000">
                      <a:lumMod val="100000"/>
                      <a:lumOff val="0"/>
                    </a:sysClr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κα</a:t>
                  </a:r>
                  <a:r>
                    <a:rPr kumimoji="0" lang="en-US" sz="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ρέκλ</a:t>
                  </a: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36" name="AutoShape 74">
                  <a:extLst>
                    <a:ext uri="{FF2B5EF4-FFF2-40B4-BE49-F238E27FC236}">
                      <a16:creationId xmlns:a16="http://schemas.microsoft.com/office/drawing/2014/main" id="{9F6F8D05-E209-42D4-BA7B-5E2EEBE5A1C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18983825" flipV="1">
                  <a:off x="8360471" y="1247830"/>
                  <a:ext cx="269763" cy="216000"/>
                </a:xfrm>
                <a:prstGeom prst="flowChartDelay">
                  <a:avLst/>
                </a:prstGeom>
                <a:solidFill>
                  <a:srgbClr val="EEECE1">
                    <a:lumMod val="50000"/>
                    <a:lumOff val="0"/>
                  </a:srgbClr>
                </a:solidFill>
                <a:ln w="19050">
                  <a:solidFill>
                    <a:sysClr val="windowText" lastClr="000000">
                      <a:lumMod val="100000"/>
                      <a:lumOff val="0"/>
                    </a:sysClr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κα</a:t>
                  </a:r>
                  <a:r>
                    <a:rPr kumimoji="0" lang="en-US" sz="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ρέκλ</a:t>
                  </a: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37" name="AutoShape 74">
                  <a:extLst>
                    <a:ext uri="{FF2B5EF4-FFF2-40B4-BE49-F238E27FC236}">
                      <a16:creationId xmlns:a16="http://schemas.microsoft.com/office/drawing/2014/main" id="{FEE2482C-C882-4DBE-AF0E-12AD44DA554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13583825" flipV="1">
                  <a:off x="7609843" y="1251760"/>
                  <a:ext cx="269763" cy="216000"/>
                </a:xfrm>
                <a:prstGeom prst="flowChartDelay">
                  <a:avLst/>
                </a:prstGeom>
                <a:solidFill>
                  <a:srgbClr val="EEECE1">
                    <a:lumMod val="50000"/>
                    <a:lumOff val="0"/>
                  </a:srgbClr>
                </a:solidFill>
                <a:ln w="19050">
                  <a:solidFill>
                    <a:sysClr val="windowText" lastClr="000000">
                      <a:lumMod val="100000"/>
                      <a:lumOff val="0"/>
                    </a:sysClr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κα</a:t>
                  </a:r>
                  <a:r>
                    <a:rPr kumimoji="0" lang="en-US" sz="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ρέκλ</a:t>
                  </a: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38" name="AutoShape 74">
                  <a:extLst>
                    <a:ext uri="{FF2B5EF4-FFF2-40B4-BE49-F238E27FC236}">
                      <a16:creationId xmlns:a16="http://schemas.microsoft.com/office/drawing/2014/main" id="{CEAAC212-CB67-44C1-8576-E2CB2481D71B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2616175">
                  <a:off x="8364662" y="1918322"/>
                  <a:ext cx="269763" cy="216000"/>
                </a:xfrm>
                <a:prstGeom prst="flowChartDelay">
                  <a:avLst/>
                </a:prstGeom>
                <a:solidFill>
                  <a:srgbClr val="EEECE1">
                    <a:lumMod val="50000"/>
                    <a:lumOff val="0"/>
                  </a:srgbClr>
                </a:solidFill>
                <a:ln w="19050">
                  <a:solidFill>
                    <a:sysClr val="windowText" lastClr="000000">
                      <a:lumMod val="100000"/>
                      <a:lumOff val="0"/>
                    </a:sysClr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κα</a:t>
                  </a:r>
                  <a:r>
                    <a:rPr kumimoji="0" lang="en-US" sz="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ρέκλ</a:t>
                  </a: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39" name="AutoShape 74">
                  <a:extLst>
                    <a:ext uri="{FF2B5EF4-FFF2-40B4-BE49-F238E27FC236}">
                      <a16:creationId xmlns:a16="http://schemas.microsoft.com/office/drawing/2014/main" id="{4C5EE58A-816E-4A39-B50F-ED70BE81DFA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8016175">
                  <a:off x="7614034" y="1922252"/>
                  <a:ext cx="269763" cy="216000"/>
                </a:xfrm>
                <a:prstGeom prst="flowChartDelay">
                  <a:avLst/>
                </a:prstGeom>
                <a:solidFill>
                  <a:srgbClr val="EEECE1">
                    <a:lumMod val="50000"/>
                    <a:lumOff val="0"/>
                  </a:srgbClr>
                </a:solidFill>
                <a:ln w="19050">
                  <a:solidFill>
                    <a:sysClr val="windowText" lastClr="000000">
                      <a:lumMod val="100000"/>
                      <a:lumOff val="0"/>
                    </a:sysClr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κα</a:t>
                  </a:r>
                  <a:r>
                    <a:rPr kumimoji="0" lang="en-US" sz="6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ρέκλ</a:t>
                  </a:r>
                  <a:r>
                    <a:rPr kumimoji="0" lang="en-US" sz="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ea typeface="Times New Roman"/>
                      <a:cs typeface="Times New Roman"/>
                    </a:rPr>
                    <a:t>α</a:t>
                  </a: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Times New Roman"/>
                    <a:cs typeface="Times New Roman"/>
                  </a:endParaRPr>
                </a:p>
              </p:txBody>
            </p:sp>
          </p:grpSp>
        </p:grpSp>
        <p:sp>
          <p:nvSpPr>
            <p:cNvPr id="97" name="Rectangle 96" descr="80%">
              <a:extLst>
                <a:ext uri="{FF2B5EF4-FFF2-40B4-BE49-F238E27FC236}">
                  <a16:creationId xmlns:a16="http://schemas.microsoft.com/office/drawing/2014/main" id="{8B4BEAB8-BA09-44DE-8377-B0E0D3B5F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7188" y="2527804"/>
              <a:ext cx="648000" cy="360000"/>
            </a:xfrm>
            <a:prstGeom prst="rect">
              <a:avLst/>
            </a:prstGeom>
            <a:pattFill prst="pct80">
              <a:fgClr>
                <a:srgbClr val="92D050"/>
              </a:fgClr>
              <a:bgClr>
                <a:sysClr val="windowText" lastClr="000000">
                  <a:lumMod val="100000"/>
                  <a:lumOff val="0"/>
                </a:sysClr>
              </a:bgClr>
            </a:pattFill>
            <a:ln w="1905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θρ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ανίο</a:t>
              </a:r>
            </a:p>
          </p:txBody>
        </p:sp>
        <p:sp>
          <p:nvSpPr>
            <p:cNvPr id="105" name="AutoShape 74">
              <a:extLst>
                <a:ext uri="{FF2B5EF4-FFF2-40B4-BE49-F238E27FC236}">
                  <a16:creationId xmlns:a16="http://schemas.microsoft.com/office/drawing/2014/main" id="{2CA4199D-82CA-4173-A64B-6954D678714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8382243" y="2910030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06" name="AutoShape 74">
              <a:extLst>
                <a:ext uri="{FF2B5EF4-FFF2-40B4-BE49-F238E27FC236}">
                  <a16:creationId xmlns:a16="http://schemas.microsoft.com/office/drawing/2014/main" id="{53B5D0F9-E720-487D-80FF-9753584E0F8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8670275" y="2910029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07" name="AutoShape 74">
              <a:extLst>
                <a:ext uri="{FF2B5EF4-FFF2-40B4-BE49-F238E27FC236}">
                  <a16:creationId xmlns:a16="http://schemas.microsoft.com/office/drawing/2014/main" id="{D3C796AE-B331-4EC2-AF30-0BAD2D9F18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7158107" y="2910032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08" name="AutoShape 74">
              <a:extLst>
                <a:ext uri="{FF2B5EF4-FFF2-40B4-BE49-F238E27FC236}">
                  <a16:creationId xmlns:a16="http://schemas.microsoft.com/office/drawing/2014/main" id="{92267B07-3795-489F-8542-0958CA6DBC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7446139" y="2910031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09" name="AutoShape 74">
              <a:extLst>
                <a:ext uri="{FF2B5EF4-FFF2-40B4-BE49-F238E27FC236}">
                  <a16:creationId xmlns:a16="http://schemas.microsoft.com/office/drawing/2014/main" id="{B10933E3-BAEE-448C-BCF1-449B7BB724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9534394" y="2910028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10" name="AutoShape 74">
              <a:extLst>
                <a:ext uri="{FF2B5EF4-FFF2-40B4-BE49-F238E27FC236}">
                  <a16:creationId xmlns:a16="http://schemas.microsoft.com/office/drawing/2014/main" id="{31FFA2DF-6AE8-41C4-8198-3DFF40CEDA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9822426" y="2910027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11" name="AutoShape 74">
              <a:extLst>
                <a:ext uri="{FF2B5EF4-FFF2-40B4-BE49-F238E27FC236}">
                  <a16:creationId xmlns:a16="http://schemas.microsoft.com/office/drawing/2014/main" id="{53E0B02A-558B-4DB3-AE5C-23560D2C435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8382243" y="3630104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12" name="AutoShape 74">
              <a:extLst>
                <a:ext uri="{FF2B5EF4-FFF2-40B4-BE49-F238E27FC236}">
                  <a16:creationId xmlns:a16="http://schemas.microsoft.com/office/drawing/2014/main" id="{BBDAAC7E-9011-48E0-A486-14CDF59D1C8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8670275" y="3630103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13" name="AutoShape 74">
              <a:extLst>
                <a:ext uri="{FF2B5EF4-FFF2-40B4-BE49-F238E27FC236}">
                  <a16:creationId xmlns:a16="http://schemas.microsoft.com/office/drawing/2014/main" id="{895072B3-9732-4DA2-88C0-BC4C0441012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9534394" y="3626598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14" name="AutoShape 74">
              <a:extLst>
                <a:ext uri="{FF2B5EF4-FFF2-40B4-BE49-F238E27FC236}">
                  <a16:creationId xmlns:a16="http://schemas.microsoft.com/office/drawing/2014/main" id="{5D57593C-CA99-49C3-808E-E522D48E834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9822426" y="3626597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15" name="AutoShape 74">
              <a:extLst>
                <a:ext uri="{FF2B5EF4-FFF2-40B4-BE49-F238E27FC236}">
                  <a16:creationId xmlns:a16="http://schemas.microsoft.com/office/drawing/2014/main" id="{99219C21-8A4E-4A4C-8B2C-A351761822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7158107" y="3626602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  <p:sp>
          <p:nvSpPr>
            <p:cNvPr id="116" name="AutoShape 74">
              <a:extLst>
                <a:ext uri="{FF2B5EF4-FFF2-40B4-BE49-F238E27FC236}">
                  <a16:creationId xmlns:a16="http://schemas.microsoft.com/office/drawing/2014/main" id="{4188C107-D643-473D-8099-33BB0A09E1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7446139" y="3626601"/>
              <a:ext cx="269763" cy="216000"/>
            </a:xfrm>
            <a:prstGeom prst="flowChartDelay">
              <a:avLst/>
            </a:prstGeom>
            <a:solidFill>
              <a:srgbClr val="EEECE1">
                <a:lumMod val="50000"/>
                <a:lumOff val="0"/>
              </a:srgbClr>
            </a:solidFill>
            <a:ln w="19050">
              <a:solidFill>
                <a:sysClr val="windowText" lastClr="000000">
                  <a:lumMod val="100000"/>
                  <a:lumOff val="0"/>
                </a:sysClr>
              </a:solidFill>
              <a:prstDash val="dash"/>
              <a:miter lim="800000"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κα</a:t>
              </a:r>
              <a:r>
                <a:rPr kumimoji="0" lang="en-US" sz="6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ρέκλ</a:t>
              </a: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Times New Roman"/>
                  <a:cs typeface="Times New Roman"/>
                </a:rPr>
                <a:t>α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endParaRPr>
            </a:p>
          </p:txBody>
        </p:sp>
      </p:grpSp>
      <p:sp>
        <p:nvSpPr>
          <p:cNvPr id="117" name="AutoShape 74">
            <a:extLst>
              <a:ext uri="{FF2B5EF4-FFF2-40B4-BE49-F238E27FC236}">
                <a16:creationId xmlns:a16="http://schemas.microsoft.com/office/drawing/2014/main" id="{661A2BAB-FE94-4D08-AD91-8744973A474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8382243" y="4346676"/>
            <a:ext cx="269763" cy="216000"/>
          </a:xfrm>
          <a:prstGeom prst="flowChartDelay">
            <a:avLst/>
          </a:prstGeom>
          <a:solidFill>
            <a:srgbClr val="EEECE1">
              <a:lumMod val="50000"/>
              <a:lumOff val="0"/>
            </a:srgbClr>
          </a:solidFill>
          <a:ln w="19050">
            <a:solidFill>
              <a:sysClr val="windowText" lastClr="000000">
                <a:lumMod val="100000"/>
                <a:lumOff val="0"/>
              </a:sysClr>
            </a:solidFill>
            <a:prstDash val="dash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κα</a:t>
            </a:r>
            <a:r>
              <a:rPr kumimoji="0" lang="en-US" sz="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ρέκλ</a:t>
            </a: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α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/>
              <a:cs typeface="Times New Roman"/>
            </a:endParaRPr>
          </a:p>
        </p:txBody>
      </p:sp>
      <p:sp>
        <p:nvSpPr>
          <p:cNvPr id="118" name="AutoShape 74">
            <a:extLst>
              <a:ext uri="{FF2B5EF4-FFF2-40B4-BE49-F238E27FC236}">
                <a16:creationId xmlns:a16="http://schemas.microsoft.com/office/drawing/2014/main" id="{759D4CED-8E1F-44CF-8CAE-22EA4898950C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8670275" y="4346676"/>
            <a:ext cx="269763" cy="216000"/>
          </a:xfrm>
          <a:prstGeom prst="flowChartDelay">
            <a:avLst/>
          </a:prstGeom>
          <a:solidFill>
            <a:srgbClr val="EEECE1">
              <a:lumMod val="50000"/>
              <a:lumOff val="0"/>
            </a:srgbClr>
          </a:solidFill>
          <a:ln w="19050">
            <a:solidFill>
              <a:sysClr val="windowText" lastClr="000000">
                <a:lumMod val="100000"/>
                <a:lumOff val="0"/>
              </a:sysClr>
            </a:solidFill>
            <a:prstDash val="dash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κα</a:t>
            </a:r>
            <a:r>
              <a:rPr kumimoji="0" lang="en-US" sz="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ρέκλ</a:t>
            </a: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α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/>
              <a:cs typeface="Times New Roman"/>
            </a:endParaRPr>
          </a:p>
        </p:txBody>
      </p:sp>
      <p:sp>
        <p:nvSpPr>
          <p:cNvPr id="119" name="AutoShape 74">
            <a:extLst>
              <a:ext uri="{FF2B5EF4-FFF2-40B4-BE49-F238E27FC236}">
                <a16:creationId xmlns:a16="http://schemas.microsoft.com/office/drawing/2014/main" id="{EE4DFDA0-F8FA-471C-B0F8-0C6AE5895547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9534371" y="4346676"/>
            <a:ext cx="269763" cy="216000"/>
          </a:xfrm>
          <a:prstGeom prst="flowChartDelay">
            <a:avLst/>
          </a:prstGeom>
          <a:solidFill>
            <a:srgbClr val="EEECE1">
              <a:lumMod val="50000"/>
              <a:lumOff val="0"/>
            </a:srgbClr>
          </a:solidFill>
          <a:ln w="19050">
            <a:solidFill>
              <a:sysClr val="windowText" lastClr="000000">
                <a:lumMod val="100000"/>
                <a:lumOff val="0"/>
              </a:sysClr>
            </a:solidFill>
            <a:prstDash val="dash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κα</a:t>
            </a:r>
            <a:r>
              <a:rPr kumimoji="0" lang="en-US" sz="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ρέκλ</a:t>
            </a: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α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/>
              <a:cs typeface="Times New Roman"/>
            </a:endParaRPr>
          </a:p>
        </p:txBody>
      </p:sp>
      <p:sp>
        <p:nvSpPr>
          <p:cNvPr id="120" name="AutoShape 74">
            <a:extLst>
              <a:ext uri="{FF2B5EF4-FFF2-40B4-BE49-F238E27FC236}">
                <a16:creationId xmlns:a16="http://schemas.microsoft.com/office/drawing/2014/main" id="{E169222D-DBA4-4A23-BC2B-083AFA0B211E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9822403" y="4346676"/>
            <a:ext cx="269763" cy="216000"/>
          </a:xfrm>
          <a:prstGeom prst="flowChartDelay">
            <a:avLst/>
          </a:prstGeom>
          <a:solidFill>
            <a:srgbClr val="EEECE1">
              <a:lumMod val="50000"/>
              <a:lumOff val="0"/>
            </a:srgbClr>
          </a:solidFill>
          <a:ln w="19050">
            <a:solidFill>
              <a:sysClr val="windowText" lastClr="000000">
                <a:lumMod val="100000"/>
                <a:lumOff val="0"/>
              </a:sysClr>
            </a:solidFill>
            <a:prstDash val="dash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κα</a:t>
            </a:r>
            <a:r>
              <a:rPr kumimoji="0" lang="en-US" sz="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ρέκλ</a:t>
            </a: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α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/>
              <a:cs typeface="Times New Roman"/>
            </a:endParaRPr>
          </a:p>
        </p:txBody>
      </p:sp>
      <p:sp>
        <p:nvSpPr>
          <p:cNvPr id="121" name="AutoShape 74">
            <a:extLst>
              <a:ext uri="{FF2B5EF4-FFF2-40B4-BE49-F238E27FC236}">
                <a16:creationId xmlns:a16="http://schemas.microsoft.com/office/drawing/2014/main" id="{D01667E0-884D-44D7-8D31-EE24AC8A9AD0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7158107" y="4346676"/>
            <a:ext cx="269763" cy="216000"/>
          </a:xfrm>
          <a:prstGeom prst="flowChartDelay">
            <a:avLst/>
          </a:prstGeom>
          <a:solidFill>
            <a:srgbClr val="EEECE1">
              <a:lumMod val="50000"/>
              <a:lumOff val="0"/>
            </a:srgbClr>
          </a:solidFill>
          <a:ln w="19050">
            <a:solidFill>
              <a:sysClr val="windowText" lastClr="000000">
                <a:lumMod val="100000"/>
                <a:lumOff val="0"/>
              </a:sysClr>
            </a:solidFill>
            <a:prstDash val="dash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κα</a:t>
            </a:r>
            <a:r>
              <a:rPr kumimoji="0" lang="en-US" sz="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ρέκλ</a:t>
            </a: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α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/>
              <a:cs typeface="Times New Roman"/>
            </a:endParaRPr>
          </a:p>
        </p:txBody>
      </p:sp>
      <p:sp>
        <p:nvSpPr>
          <p:cNvPr id="122" name="AutoShape 74">
            <a:extLst>
              <a:ext uri="{FF2B5EF4-FFF2-40B4-BE49-F238E27FC236}">
                <a16:creationId xmlns:a16="http://schemas.microsoft.com/office/drawing/2014/main" id="{B8CC3729-6557-4750-8138-6FAE51028A9B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7446139" y="4346676"/>
            <a:ext cx="269763" cy="216000"/>
          </a:xfrm>
          <a:prstGeom prst="flowChartDelay">
            <a:avLst/>
          </a:prstGeom>
          <a:solidFill>
            <a:srgbClr val="EEECE1">
              <a:lumMod val="50000"/>
              <a:lumOff val="0"/>
            </a:srgbClr>
          </a:solidFill>
          <a:ln w="19050">
            <a:solidFill>
              <a:sysClr val="windowText" lastClr="000000">
                <a:lumMod val="100000"/>
                <a:lumOff val="0"/>
              </a:sysClr>
            </a:solidFill>
            <a:prstDash val="dash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κα</a:t>
            </a:r>
            <a:r>
              <a:rPr kumimoji="0" lang="en-US" sz="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ρέκλ</a:t>
            </a: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α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/>
              <a:cs typeface="Times New Roman"/>
            </a:endParaRPr>
          </a:p>
        </p:txBody>
      </p:sp>
      <p:sp>
        <p:nvSpPr>
          <p:cNvPr id="124" name="AutoShape 74">
            <a:extLst>
              <a:ext uri="{FF2B5EF4-FFF2-40B4-BE49-F238E27FC236}">
                <a16:creationId xmlns:a16="http://schemas.microsoft.com/office/drawing/2014/main" id="{569AFC43-6506-4767-A574-C2422F983721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8681161" y="5077642"/>
            <a:ext cx="269763" cy="216000"/>
          </a:xfrm>
          <a:prstGeom prst="flowChartDelay">
            <a:avLst/>
          </a:prstGeom>
          <a:solidFill>
            <a:srgbClr val="EEECE1">
              <a:lumMod val="50000"/>
              <a:lumOff val="0"/>
            </a:srgbClr>
          </a:solidFill>
          <a:ln w="19050">
            <a:solidFill>
              <a:sysClr val="windowText" lastClr="000000">
                <a:lumMod val="100000"/>
                <a:lumOff val="0"/>
              </a:sysClr>
            </a:solidFill>
            <a:prstDash val="dash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κα</a:t>
            </a:r>
            <a:r>
              <a:rPr kumimoji="0" lang="en-US" sz="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ρέκλ</a:t>
            </a: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/>
                <a:cs typeface="Times New Roman"/>
              </a:rPr>
              <a:t>α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/>
              <a:cs typeface="Times New Roman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3C8AF46E-B9A3-4B36-ADB5-3F95903A9BD7}"/>
              </a:ext>
            </a:extLst>
          </p:cNvPr>
          <p:cNvSpPr/>
          <p:nvPr/>
        </p:nvSpPr>
        <p:spPr>
          <a:xfrm>
            <a:off x="39755" y="884005"/>
            <a:ext cx="5959855" cy="59342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schemeClr val="tx1"/>
                </a:solidFill>
              </a:rPr>
              <a:t>Συμπληρώνω τις προτάσεις, αφού παρατηρήσω το σχέδιο κάτοψης που φαίνεται δίπλα. </a:t>
            </a:r>
          </a:p>
          <a:p>
            <a:endParaRPr lang="el-GR" dirty="0">
              <a:solidFill>
                <a:schemeClr val="accent4">
                  <a:lumMod val="50000"/>
                </a:schemeClr>
              </a:solidFill>
            </a:endParaRPr>
          </a:p>
          <a:p>
            <a:pPr marL="342900" indent="-342900" algn="just">
              <a:buAutoNum type="arabicPeriod"/>
            </a:pP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Ο πίνακας βρίσκεται στο .............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......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......... μέρος της αίθουσας. </a:t>
            </a:r>
          </a:p>
          <a:p>
            <a:pPr marL="342900" indent="-342900" algn="just">
              <a:buAutoNum type="arabicPeriod"/>
            </a:pP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Το έπιπλο βιβλιοθήκης βρίσκεται στην .............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......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......... .............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......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......... γωνία της αίθουσας. </a:t>
            </a:r>
          </a:p>
          <a:p>
            <a:pPr marL="342900" indent="-342900" algn="just">
              <a:buAutoNum type="arabicPeriod"/>
            </a:pP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Στο πίσω μέρος της αίθουσας υπάρχουν .............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......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 .............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......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......... και .............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......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......... .</a:t>
            </a:r>
          </a:p>
          <a:p>
            <a:pPr marL="342900" indent="-342900" algn="just">
              <a:buAutoNum type="arabicPeriod"/>
            </a:pP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Η έδρα είναι στην .............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......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......... .............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......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......... γωνία της αίθουσας.</a:t>
            </a:r>
          </a:p>
          <a:p>
            <a:pPr marL="342900" indent="-342900" algn="just">
              <a:buAutoNum type="arabicPeriod"/>
            </a:pP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Στο αριστερό μέρος της αίθουσας βρίσκονται οι .............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......</a:t>
            </a:r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......... . </a:t>
            </a:r>
          </a:p>
          <a:p>
            <a:endParaRPr lang="el-GR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schemeClr val="tx1"/>
                </a:solidFill>
              </a:rPr>
              <a:t>Διαλέγω τη φράση που περιγράφει τη σωστή διάταξη των επίπλων και σβήνω τις λανθασμένες.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l-GR" sz="2000" dirty="0">
                <a:solidFill>
                  <a:schemeClr val="accent4">
                    <a:lumMod val="50000"/>
                  </a:schemeClr>
                </a:solidFill>
              </a:rPr>
              <a:t>Τα θρανία είναι </a:t>
            </a:r>
            <a:r>
              <a:rPr lang="el-GR" sz="2000" b="1" u="sng" dirty="0">
                <a:solidFill>
                  <a:schemeClr val="accent6">
                    <a:lumMod val="50000"/>
                  </a:schemeClr>
                </a:solidFill>
              </a:rPr>
              <a:t>συγκεντρωμένα σε ομάδες</a:t>
            </a: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</a:rPr>
              <a:t> / </a:t>
            </a:r>
            <a:r>
              <a:rPr lang="el-GR" sz="2000" b="1" u="sng" dirty="0">
                <a:solidFill>
                  <a:schemeClr val="accent6">
                    <a:lumMod val="50000"/>
                  </a:schemeClr>
                </a:solidFill>
              </a:rPr>
              <a:t>σχηματίζουν το γράμμα Π</a:t>
            </a: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</a:rPr>
              <a:t> / </a:t>
            </a:r>
            <a:r>
              <a:rPr lang="el-GR" sz="2000" b="1" u="sng" dirty="0">
                <a:solidFill>
                  <a:schemeClr val="accent6">
                    <a:lumMod val="50000"/>
                  </a:schemeClr>
                </a:solidFill>
              </a:rPr>
              <a:t>τοποθετημένα σε σειρές</a:t>
            </a: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6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634</Words>
  <Application>Microsoft Office PowerPoint</Application>
  <PresentationFormat>Widescreen</PresentationFormat>
  <Paragraphs>123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Segoe UI Emoji</vt:lpstr>
      <vt:lpstr>Times New Roman</vt:lpstr>
      <vt:lpstr>Wingdings</vt:lpstr>
      <vt:lpstr>Office Theme</vt:lpstr>
      <vt:lpstr>Η αίθουσά μας και  οι άλλες αίθουσες του σχολείου…</vt:lpstr>
      <vt:lpstr>Σημειώσεις για τον τρόπο εργασίας μου.</vt:lpstr>
      <vt:lpstr>Θυμόμαστε τα απαραίτητα και βοηθητικά αντικείμενα που έχει η αίθουσα διδασκαλίας μας.  . </vt:lpstr>
      <vt:lpstr>Σε ποια θέση βρίσκονται τα αντικείμενα  στην αίθουσα διδασκαλίας;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αίθουσά μας και οι άλλες αίθουσες του σχολείου…</dc:title>
  <dc:creator>Ανδριανή Σιακίδου</dc:creator>
  <cp:lastModifiedBy>HP</cp:lastModifiedBy>
  <cp:revision>18</cp:revision>
  <dcterms:created xsi:type="dcterms:W3CDTF">2021-01-10T11:38:57Z</dcterms:created>
  <dcterms:modified xsi:type="dcterms:W3CDTF">2021-01-10T16:54:58Z</dcterms:modified>
</cp:coreProperties>
</file>