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3" r:id="rId4"/>
    <p:sldId id="264" r:id="rId5"/>
    <p:sldId id="26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66F86-A044-4AB0-929D-3466B2455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D398D4-ABDC-475E-A1BC-1F0894A1C7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1DCBD-CACF-4757-8D28-BE30AC9A8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3A31D-7E7A-4D36-A5D5-7AAC0341C6D3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68B05-6F61-4B5C-B9D7-4B6B2BCE8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0E3D1-F282-4494-9001-9F8458B9D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5443-9DBE-47E2-985C-C0383E7E81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576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F0598-CBCD-4888-A6F0-7E3FA3683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0BFC16-95F8-4424-B704-D4F43B06F0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31D20-F931-40FA-933E-67C31F704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3A31D-7E7A-4D36-A5D5-7AAC0341C6D3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334D8-5364-419C-B51F-589F87E09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97E13-547E-435A-BC60-EE3225E1A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5443-9DBE-47E2-985C-C0383E7E81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841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B1D8F2-07FE-43CD-9721-3FC7FC4321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DCC3B7-A22B-4C18-8BC8-B4F3AFD4F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3D9A6-83AF-42A4-AA33-1714B525B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3A31D-7E7A-4D36-A5D5-7AAC0341C6D3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360BF-7C43-4F78-9C59-1C59D881E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5C7AA-2AA1-407E-8549-7A2EC68D1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5443-9DBE-47E2-985C-C0383E7E81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355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CC6C8-60EB-4E24-9ED1-BEE0DE2B3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897F3-D28D-4EDD-90A6-196647A6F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AA3BE-75FA-41D4-9DEB-22D1E5B34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3A31D-7E7A-4D36-A5D5-7AAC0341C6D3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2AEF1-1581-4830-8234-C70E6A461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F0108-BA2C-43EB-9C66-94BDD0013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5443-9DBE-47E2-985C-C0383E7E81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561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77D97-D85F-4F57-953B-33A9B46F7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A85A7E-8123-4AC3-A5CE-B8B07995E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D7FD4-1C2D-47FE-A4DB-B2D73213C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3A31D-7E7A-4D36-A5D5-7AAC0341C6D3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DB242D-697A-4F1B-B077-8916B7090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B408A-93CA-4249-BB87-B6F39C788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5443-9DBE-47E2-985C-C0383E7E81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665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237CE-78FB-4E83-BE2B-485A1E2D2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5336B-C0F2-4744-B440-F426BB2F86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CEFA79-D3F6-4A17-966D-52ADED603D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DF48A5-768C-4F2A-84D2-15574CFFC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3A31D-7E7A-4D36-A5D5-7AAC0341C6D3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F1B7DD-2E48-4A3E-85CD-A9D41D76D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44569D-69BB-476D-BF9B-69B33D8B3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5443-9DBE-47E2-985C-C0383E7E81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538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3A94F-B141-485B-A699-A6CF55E0B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779753-9B75-442D-9915-B6497EDD8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1A2AE-8B61-43D0-BD51-31C5CCEEA7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435004-6E2D-4DD4-AD8A-844DB8A6E3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63CF35-7206-4E12-A02A-7255257622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1BC81B-5B02-49AF-B5DF-9663D7E5D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3A31D-7E7A-4D36-A5D5-7AAC0341C6D3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EB05D5-EE9E-4293-864F-F5BD5D702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E59491-DD8F-4A05-BF49-496523236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5443-9DBE-47E2-985C-C0383E7E81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762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56964-8659-43FE-9018-596D34011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B51AFD-89A1-4434-AC34-7F4620994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3A31D-7E7A-4D36-A5D5-7AAC0341C6D3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67569A-F00E-4D58-8B56-5C5D1C691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7E5DD-E3FD-43C6-9088-CD3784AFE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5443-9DBE-47E2-985C-C0383E7E81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438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B8B5B3-AD6F-4219-8007-42877314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3A31D-7E7A-4D36-A5D5-7AAC0341C6D3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4EA586-7072-48BD-9A0C-7B58A67B0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87E394-F5EE-4F6E-A44D-AE8836793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5443-9DBE-47E2-985C-C0383E7E81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532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356D3-1145-48A1-B0C9-38960F63B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00F40-1468-4B8D-AAE1-9D839EE0B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C2A14A-6830-41D0-AA66-91E8B3C63E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9830B5-F49A-441F-861A-433E523FA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3A31D-7E7A-4D36-A5D5-7AAC0341C6D3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272F1-3B65-48D6-9FDE-F99154E93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891521-F252-4BDB-93D3-D28DC429B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5443-9DBE-47E2-985C-C0383E7E81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161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391F8-F32F-45F4-B381-04D1560A4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D3CDDA-3354-4918-8F67-556AD47C41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8E8649-99E1-4264-94FB-19730E569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8BA87F-85B1-4C3E-9F80-A9762AABC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3A31D-7E7A-4D36-A5D5-7AAC0341C6D3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BC2DF4-CFE4-40C4-B2E5-BF7EEA734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E34678-26BF-426F-9E61-41DECCC02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5443-9DBE-47E2-985C-C0383E7E81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130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2CA43B-89B7-4D73-B376-2C699BA40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AFC229-A3B2-40AC-98CF-BAC8D29B98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6E3F40-6877-462B-9C06-EC5B2D90F8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3A31D-7E7A-4D36-A5D5-7AAC0341C6D3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8D3CF-8B13-4D32-8638-FD54D7BD9A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D46F0-FAF6-40A0-8E9B-5169CFF94A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45443-9DBE-47E2-985C-C0383E7E81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809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4465983"/>
            <a:ext cx="9952383" cy="1652951"/>
          </a:xfrm>
        </p:spPr>
        <p:txBody>
          <a:bodyPr>
            <a:normAutofit fontScale="90000"/>
          </a:bodyPr>
          <a:lstStyle/>
          <a:p>
            <a:r>
              <a:rPr lang="el-GR" b="1" i="1" dirty="0">
                <a:solidFill>
                  <a:srgbClr val="00B050"/>
                </a:solidFill>
              </a:rPr>
              <a:t>Η αίθουσά μας και </a:t>
            </a:r>
            <a:br>
              <a:rPr lang="en-US" b="1" i="1" dirty="0">
                <a:solidFill>
                  <a:srgbClr val="00B050"/>
                </a:solidFill>
              </a:rPr>
            </a:br>
            <a:r>
              <a:rPr lang="el-GR" b="1" i="1" dirty="0">
                <a:solidFill>
                  <a:srgbClr val="00B050"/>
                </a:solidFill>
              </a:rPr>
              <a:t>οι άλλες αίθουσες του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l-GR" b="1" i="1" dirty="0">
                <a:solidFill>
                  <a:srgbClr val="00B050"/>
                </a:solidFill>
              </a:rPr>
              <a:t>σχολείου…</a:t>
            </a:r>
            <a:br>
              <a:rPr lang="el-GR" b="1" i="1" dirty="0">
                <a:solidFill>
                  <a:srgbClr val="00B050"/>
                </a:solidFill>
              </a:rPr>
            </a:br>
            <a:r>
              <a:rPr lang="el-GR" sz="2700" b="1" i="1" dirty="0">
                <a:solidFill>
                  <a:srgbClr val="00B050"/>
                </a:solidFill>
              </a:rPr>
              <a:t>ΜΕΡΟΣ Β</a:t>
            </a:r>
          </a:p>
        </p:txBody>
      </p:sp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AB332B24-C0DD-437D-84B9-1242C451B47C}"/>
              </a:ext>
            </a:extLst>
          </p:cNvPr>
          <p:cNvSpPr/>
          <p:nvPr/>
        </p:nvSpPr>
        <p:spPr>
          <a:xfrm>
            <a:off x="838200" y="127917"/>
            <a:ext cx="10515600" cy="3986350"/>
          </a:xfrm>
          <a:prstGeom prst="foldedCorner">
            <a:avLst>
              <a:gd name="adj" fmla="val 948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B21E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2000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Γεια σας παιδιά!</a:t>
            </a:r>
            <a:endParaRPr lang="en-CY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2000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Εύχομαι</a:t>
            </a:r>
            <a:r>
              <a:rPr lang="el-GR" sz="2000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να είστε όλοι και όλες καλά! </a:t>
            </a:r>
            <a:r>
              <a:rPr lang="el-GR" sz="2000" dirty="0">
                <a:solidFill>
                  <a:srgbClr val="7030A0"/>
                </a:solidFill>
                <a:effectLst/>
                <a:latin typeface="Segoe UI Emoj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Segoe UI Emoji" panose="020B0502040204020203" pitchFamily="34" charset="0"/>
              </a:rPr>
              <a:t>😊</a:t>
            </a:r>
            <a:r>
              <a:rPr lang="el-GR" sz="2000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l-GR" sz="2000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Σήμερα θα εργαστούμε και πάλι </a:t>
            </a:r>
            <a:r>
              <a:rPr lang="el-GR" sz="2000" kern="1200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στη Γεωγραφία! </a:t>
            </a:r>
            <a:r>
              <a:rPr lang="el-GR" sz="2000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Θα θυμηθούμε όσα μάθαμε παρατηρώντας αίθουσες διδασκαλίας από άλλες χώρες!</a:t>
            </a:r>
            <a:endParaRPr lang="el-GR" sz="2000" kern="1200" dirty="0">
              <a:solidFill>
                <a:srgbClr val="7030A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2000" kern="1200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Μπορείτε να εργαστείτε, αν το θέλετε, σταδιακά (π.χ. λίγος χρόνος, δύο </a:t>
            </a:r>
            <a:r>
              <a:rPr lang="el-GR" sz="2000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μέρες</a:t>
            </a:r>
            <a:r>
              <a:rPr lang="el-GR" sz="2000" kern="1200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2000" kern="1200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Για όσους και όσες θέλουν, μπορούν τελειώνοντας να αποθηκεύσουν την παρουσίασή τους και να μας τη στείλουν ή να στείλουν φωτογραφία της εργασίας τους ή ακόμη και να τη φυλάξουν για να τη </a:t>
            </a:r>
            <a:r>
              <a:rPr lang="el-GR" sz="2000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δούμε όταν επιστρέψουμε στο σχολείο μας. </a:t>
            </a:r>
            <a:endParaRPr lang="en-CY" sz="2000" dirty="0">
              <a:solidFill>
                <a:srgbClr val="7030A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2000" kern="1200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Καλή δουλειά λοιπόν</a:t>
            </a:r>
            <a:r>
              <a:rPr lang="el-GR" sz="2000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2000" kern="1200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Θεοδώρα Δαμιανού</a:t>
            </a:r>
          </a:p>
        </p:txBody>
      </p:sp>
    </p:spTree>
    <p:extLst>
      <p:ext uri="{BB962C8B-B14F-4D97-AF65-F5344CB8AC3E}">
        <p14:creationId xmlns:p14="http://schemas.microsoft.com/office/powerpoint/2010/main" val="1939050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66CEE-2F1A-4A02-BA76-EC9CEA257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322127" cy="687820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l-GR" sz="3600" b="1" u="sng" dirty="0">
                <a:solidFill>
                  <a:srgbClr val="00863D"/>
                </a:solidFill>
              </a:rPr>
              <a:t>Σημειώσεις για τον τρόπο εργασίας μου.</a:t>
            </a:r>
            <a:endParaRPr lang="x-none" sz="3600" b="1" u="sng" dirty="0">
              <a:solidFill>
                <a:srgbClr val="00863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10763-4525-4070-B3AA-40CFF2A8B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55964"/>
            <a:ext cx="12192000" cy="543098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buFontTx/>
              <a:buChar char="-"/>
            </a:pPr>
            <a:r>
              <a:rPr lang="el-GR" sz="2600" i="1" dirty="0">
                <a:solidFill>
                  <a:srgbClr val="7030A0"/>
                </a:solidFill>
              </a:rPr>
              <a:t>Αν δουλεύω στον Η.Υ., για να γράψω, να σβήσω ή να μετακινήσω κάτι σε μία</a:t>
            </a:r>
            <a:r>
              <a:rPr lang="en-US" sz="2600" i="1" dirty="0">
                <a:solidFill>
                  <a:srgbClr val="7030A0"/>
                </a:solidFill>
              </a:rPr>
              <a:t> </a:t>
            </a:r>
            <a:r>
              <a:rPr lang="el-GR" sz="2600" i="1" dirty="0">
                <a:solidFill>
                  <a:srgbClr val="7030A0"/>
                </a:solidFill>
              </a:rPr>
              <a:t>διαφάνεια, η</a:t>
            </a:r>
            <a:endParaRPr lang="en-US" sz="2600" i="1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l-GR" sz="2600" i="1" dirty="0">
                <a:solidFill>
                  <a:srgbClr val="7030A0"/>
                </a:solidFill>
              </a:rPr>
              <a:t>παρουσίασή μου πρέπει να είναι σε προβολή «</a:t>
            </a:r>
            <a:r>
              <a:rPr lang="en-US" sz="2600" i="1" dirty="0">
                <a:solidFill>
                  <a:srgbClr val="7030A0"/>
                </a:solidFill>
              </a:rPr>
              <a:t>normal</a:t>
            </a:r>
            <a:r>
              <a:rPr lang="el-GR" sz="2600" i="1" dirty="0">
                <a:solidFill>
                  <a:srgbClr val="7030A0"/>
                </a:solidFill>
              </a:rPr>
              <a:t>». Επιλέγω την προβολή</a:t>
            </a:r>
            <a:r>
              <a:rPr lang="en-US" sz="2600" i="1" dirty="0">
                <a:solidFill>
                  <a:srgbClr val="7030A0"/>
                </a:solidFill>
              </a:rPr>
              <a:t> </a:t>
            </a:r>
            <a:r>
              <a:rPr lang="el-GR" sz="2600" i="1" dirty="0">
                <a:solidFill>
                  <a:srgbClr val="7030A0"/>
                </a:solidFill>
              </a:rPr>
              <a:t>«</a:t>
            </a:r>
            <a:r>
              <a:rPr lang="en-US" sz="2600" i="1" dirty="0">
                <a:solidFill>
                  <a:srgbClr val="7030A0"/>
                </a:solidFill>
              </a:rPr>
              <a:t>normal</a:t>
            </a:r>
            <a:r>
              <a:rPr lang="el-GR" sz="2600" i="1" dirty="0">
                <a:solidFill>
                  <a:srgbClr val="7030A0"/>
                </a:solidFill>
              </a:rPr>
              <a:t>»</a:t>
            </a:r>
            <a:r>
              <a:rPr lang="en-US" sz="2600" i="1" dirty="0">
                <a:solidFill>
                  <a:srgbClr val="7030A0"/>
                </a:solidFill>
              </a:rPr>
              <a:t> </a:t>
            </a:r>
            <a:r>
              <a:rPr lang="el-GR" sz="2600" i="1" dirty="0">
                <a:solidFill>
                  <a:srgbClr val="7030A0"/>
                </a:solidFill>
              </a:rPr>
              <a:t>στο κάτω</a:t>
            </a:r>
            <a:endParaRPr lang="en-US" sz="2600" i="1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l-GR" sz="2600" i="1" dirty="0">
                <a:solidFill>
                  <a:srgbClr val="7030A0"/>
                </a:solidFill>
              </a:rPr>
              <a:t>μέρος της οθόνης, δηλαδή την προβολή που έχει η παρουσίαση μόλις την</a:t>
            </a:r>
            <a:r>
              <a:rPr lang="en-US" sz="2600" i="1" dirty="0">
                <a:solidFill>
                  <a:srgbClr val="7030A0"/>
                </a:solidFill>
              </a:rPr>
              <a:t> </a:t>
            </a:r>
            <a:r>
              <a:rPr lang="el-GR" sz="2600" i="1" dirty="0">
                <a:solidFill>
                  <a:srgbClr val="7030A0"/>
                </a:solidFill>
              </a:rPr>
              <a:t>ανοίξω στον υπολογιστή μου. Στο τέλος θυμάμαι να αποθηκεύσω τη δουλειά μου.</a:t>
            </a:r>
          </a:p>
          <a:p>
            <a:pPr marL="0" indent="0">
              <a:buNone/>
            </a:pPr>
            <a:endParaRPr lang="el-GR" sz="2600" i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l-GR" sz="2600" i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l-GR" sz="2600" i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l-GR" sz="2600" i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l-GR" sz="2600" i="1" dirty="0">
                <a:solidFill>
                  <a:srgbClr val="7030A0"/>
                </a:solidFill>
              </a:rPr>
              <a:t>- Στη διαφάνεια 3 μπορώ να σύρω τις λέξεις δίπλα στις προτάσεις, χρησιμοποιώντας το</a:t>
            </a:r>
          </a:p>
          <a:p>
            <a:pPr marL="0" indent="0">
              <a:buNone/>
            </a:pPr>
            <a:r>
              <a:rPr lang="el-GR" sz="2600" i="1" dirty="0">
                <a:solidFill>
                  <a:srgbClr val="7030A0"/>
                </a:solidFill>
              </a:rPr>
              <a:t>ποντίκι (παρουσίαση σε προβολή «</a:t>
            </a:r>
            <a:r>
              <a:rPr lang="en-US" sz="2600" i="1" dirty="0">
                <a:solidFill>
                  <a:srgbClr val="7030A0"/>
                </a:solidFill>
              </a:rPr>
              <a:t>normal</a:t>
            </a:r>
            <a:r>
              <a:rPr lang="el-GR" sz="2600" i="1" dirty="0">
                <a:solidFill>
                  <a:srgbClr val="7030A0"/>
                </a:solidFill>
              </a:rPr>
              <a:t>»).</a:t>
            </a:r>
          </a:p>
          <a:p>
            <a:pPr marL="0" indent="0">
              <a:buNone/>
            </a:pPr>
            <a:r>
              <a:rPr lang="el-GR" sz="2600" i="1" dirty="0">
                <a:solidFill>
                  <a:srgbClr val="7030A0"/>
                </a:solidFill>
              </a:rPr>
              <a:t>- Αν εκτυπώσω την παρουσίαση, μπορώ να συμπληρώσω τις εργασίες μου στο χαρτί, ή σ’ ένα τετράδιο.</a:t>
            </a:r>
          </a:p>
          <a:p>
            <a:pPr marL="0" indent="0">
              <a:buNone/>
            </a:pPr>
            <a:r>
              <a:rPr lang="el-GR" sz="2600" i="1" dirty="0">
                <a:solidFill>
                  <a:srgbClr val="7030A0"/>
                </a:solidFill>
              </a:rPr>
              <a:t>- Αν απλά βλέπω την παρουσίαση στον Η.Υ., μπορώ να διαβάζω τις πληροφορίες, να δείχνω και να</a:t>
            </a:r>
          </a:p>
          <a:p>
            <a:pPr marL="0" indent="0">
              <a:buNone/>
            </a:pPr>
            <a:r>
              <a:rPr lang="el-GR" sz="2600" i="1" dirty="0">
                <a:solidFill>
                  <a:srgbClr val="7030A0"/>
                </a:solidFill>
              </a:rPr>
              <a:t>απαντώ προφορικά.  </a:t>
            </a:r>
          </a:p>
          <a:p>
            <a:endParaRPr lang="x-none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FAD2DA4-2520-4A56-8752-990AE5CEEBA2}"/>
              </a:ext>
            </a:extLst>
          </p:cNvPr>
          <p:cNvGrpSpPr/>
          <p:nvPr/>
        </p:nvGrpSpPr>
        <p:grpSpPr>
          <a:xfrm>
            <a:off x="2276308" y="2956755"/>
            <a:ext cx="6447537" cy="1229604"/>
            <a:chOff x="5803475" y="4545497"/>
            <a:chExt cx="6447537" cy="122960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28112C3-4C47-40BF-8C95-0D8B009BED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3475" y="4545497"/>
              <a:ext cx="6447537" cy="1229604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9E102A6-112A-454A-84C2-B07D7FDB4D53}"/>
                </a:ext>
              </a:extLst>
            </p:cNvPr>
            <p:cNvSpPr/>
            <p:nvPr/>
          </p:nvSpPr>
          <p:spPr>
            <a:xfrm>
              <a:off x="8574158" y="4757531"/>
              <a:ext cx="537336" cy="51541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2F8D63A-2222-4426-A776-6132EE3583E7}"/>
                </a:ext>
              </a:extLst>
            </p:cNvPr>
            <p:cNvCxnSpPr>
              <a:cxnSpLocks/>
            </p:cNvCxnSpPr>
            <p:nvPr/>
          </p:nvCxnSpPr>
          <p:spPr>
            <a:xfrm>
              <a:off x="9006299" y="5184211"/>
              <a:ext cx="336484" cy="754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48981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7842C-53A1-4879-81BA-CBEAE429D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78" y="-27556"/>
            <a:ext cx="12120979" cy="1122432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l-GR" sz="2400" b="1" dirty="0">
                <a:solidFill>
                  <a:srgbClr val="00B050"/>
                </a:solidFill>
              </a:rPr>
              <a:t>Είναι </a:t>
            </a:r>
            <a:r>
              <a:rPr lang="el-GR" sz="2400" b="1" u="sng" dirty="0">
                <a:solidFill>
                  <a:srgbClr val="00B050"/>
                </a:solidFill>
              </a:rPr>
              <a:t>κατάλληλες</a:t>
            </a:r>
            <a:r>
              <a:rPr lang="el-GR" sz="2400" b="1" dirty="0">
                <a:solidFill>
                  <a:srgbClr val="00B050"/>
                </a:solidFill>
              </a:rPr>
              <a:t> οι πιο κάτω </a:t>
            </a:r>
            <a:r>
              <a:rPr lang="el-GR" sz="2400" b="1" u="sng" dirty="0">
                <a:solidFill>
                  <a:srgbClr val="00B050"/>
                </a:solidFill>
              </a:rPr>
              <a:t>αίθουσες διδασκαλίας</a:t>
            </a:r>
            <a:r>
              <a:rPr lang="el-GR" sz="2400" b="1" dirty="0">
                <a:solidFill>
                  <a:srgbClr val="00B050"/>
                </a:solidFill>
              </a:rPr>
              <a:t> για μάθημα; </a:t>
            </a:r>
            <a:br>
              <a:rPr lang="el-GR" sz="2400" b="1" dirty="0">
                <a:solidFill>
                  <a:srgbClr val="00B050"/>
                </a:solidFill>
              </a:rPr>
            </a:br>
            <a:r>
              <a:rPr lang="el-GR" sz="2400" b="1" dirty="0">
                <a:solidFill>
                  <a:srgbClr val="00B050"/>
                </a:solidFill>
              </a:rPr>
              <a:t>Σημειώνουμε </a:t>
            </a:r>
            <a:r>
              <a:rPr lang="el-GR" sz="2400" b="1" i="1" dirty="0">
                <a:solidFill>
                  <a:srgbClr val="00B050"/>
                </a:solidFill>
              </a:rPr>
              <a:t>«κατάλληλη» </a:t>
            </a:r>
            <a:r>
              <a:rPr lang="el-GR" sz="2400" b="1" dirty="0">
                <a:solidFill>
                  <a:srgbClr val="00B050"/>
                </a:solidFill>
              </a:rPr>
              <a:t>σε αυτή που θεωρούμε κατάλληλη για μάθημα. </a:t>
            </a:r>
            <a:br>
              <a:rPr lang="el-GR" sz="2400" b="1" dirty="0">
                <a:solidFill>
                  <a:srgbClr val="00B050"/>
                </a:solidFill>
              </a:rPr>
            </a:br>
            <a:r>
              <a:rPr lang="el-GR" sz="2400" b="1" dirty="0">
                <a:solidFill>
                  <a:srgbClr val="00B050"/>
                </a:solidFill>
              </a:rPr>
              <a:t>Αν πιστεύουμε ότι δεν είναι κατάλληλη, εξηγούμε γιατί. (Τι ΔΕΝ υπάρχει σε αυτή;)</a:t>
            </a:r>
            <a:endParaRPr lang="en-GB" sz="2400" b="1" dirty="0">
              <a:solidFill>
                <a:srgbClr val="00B05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BD60FF-B686-4588-A5F4-EA6F6DD0B2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71" y="2049125"/>
            <a:ext cx="5508000" cy="3672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FA2AD12-BCEB-4336-B7D2-C3A3F32FA739}"/>
              </a:ext>
            </a:extLst>
          </p:cNvPr>
          <p:cNvSpPr/>
          <p:nvPr/>
        </p:nvSpPr>
        <p:spPr>
          <a:xfrm>
            <a:off x="48124" y="5771489"/>
            <a:ext cx="5848165" cy="10382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50000"/>
              </a:lnSpc>
            </a:pPr>
            <a:endParaRPr lang="el-GR" dirty="0"/>
          </a:p>
          <a:p>
            <a:pPr algn="ctr">
              <a:lnSpc>
                <a:spcPct val="150000"/>
              </a:lnSpc>
            </a:pPr>
            <a:r>
              <a:rPr lang="el-GR" dirty="0"/>
              <a:t>......................................................................................................</a:t>
            </a:r>
          </a:p>
          <a:p>
            <a:pPr algn="ctr">
              <a:lnSpc>
                <a:spcPct val="150000"/>
              </a:lnSpc>
            </a:pPr>
            <a:r>
              <a:rPr lang="el-GR" dirty="0"/>
              <a:t>......................................................................................................</a:t>
            </a:r>
            <a:endParaRPr lang="en-GB" dirty="0"/>
          </a:p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0794A8-FA45-48E4-9BFE-14A44443968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7695" y="1992328"/>
            <a:ext cx="5616000" cy="3744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CBE4AF8-1066-49C3-8A0A-7BC4DD02C72B}"/>
              </a:ext>
            </a:extLst>
          </p:cNvPr>
          <p:cNvSpPr/>
          <p:nvPr/>
        </p:nvSpPr>
        <p:spPr>
          <a:xfrm>
            <a:off x="787272" y="1124760"/>
            <a:ext cx="10380554" cy="81036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endParaRPr lang="el-GR" b="1" i="1" dirty="0">
              <a:solidFill>
                <a:schemeClr val="tx1"/>
              </a:solidFill>
            </a:endParaRPr>
          </a:p>
          <a:p>
            <a:r>
              <a:rPr lang="el-GR" b="1" i="1" dirty="0">
                <a:solidFill>
                  <a:schemeClr val="tx1"/>
                </a:solidFill>
              </a:rPr>
              <a:t>Σκέφτομαι προτού απαντήσω</a:t>
            </a:r>
            <a:r>
              <a:rPr lang="el-GR" dirty="0">
                <a:solidFill>
                  <a:schemeClr val="tx1"/>
                </a:solidFill>
              </a:rPr>
              <a:t>....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Έχει </a:t>
            </a:r>
            <a:r>
              <a:rPr lang="el-GR" u="sng" dirty="0">
                <a:solidFill>
                  <a:schemeClr val="tx1"/>
                </a:solidFill>
              </a:rPr>
              <a:t>όλα τα απαραίτητα</a:t>
            </a:r>
            <a:r>
              <a:rPr lang="el-GR" dirty="0">
                <a:solidFill>
                  <a:schemeClr val="tx1"/>
                </a:solidFill>
              </a:rPr>
              <a:t> για να γίνει το μάθημα;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Είναι </a:t>
            </a:r>
            <a:r>
              <a:rPr lang="el-GR" u="sng" dirty="0">
                <a:solidFill>
                  <a:schemeClr val="tx1"/>
                </a:solidFill>
              </a:rPr>
              <a:t>η διάταξη</a:t>
            </a:r>
            <a:r>
              <a:rPr lang="el-GR" dirty="0">
                <a:solidFill>
                  <a:schemeClr val="tx1"/>
                </a:solidFill>
              </a:rPr>
              <a:t> των θρανίων </a:t>
            </a:r>
            <a:r>
              <a:rPr lang="el-GR" u="sng" dirty="0">
                <a:solidFill>
                  <a:schemeClr val="tx1"/>
                </a:solidFill>
              </a:rPr>
              <a:t>κατάλληλη</a:t>
            </a:r>
            <a:r>
              <a:rPr lang="el-GR" dirty="0">
                <a:solidFill>
                  <a:schemeClr val="tx1"/>
                </a:solidFill>
              </a:rPr>
              <a:t>; (</a:t>
            </a:r>
            <a:r>
              <a:rPr lang="el-GR" sz="1400" u="sng" dirty="0">
                <a:solidFill>
                  <a:schemeClr val="tx1"/>
                </a:solidFill>
              </a:rPr>
              <a:t>συγκεντρωμένα σε ομάδες</a:t>
            </a:r>
            <a:r>
              <a:rPr lang="el-GR" sz="1400" dirty="0">
                <a:solidFill>
                  <a:schemeClr val="tx1"/>
                </a:solidFill>
              </a:rPr>
              <a:t> / </a:t>
            </a:r>
            <a:r>
              <a:rPr lang="el-GR" sz="1400" u="sng" dirty="0">
                <a:solidFill>
                  <a:schemeClr val="tx1"/>
                </a:solidFill>
              </a:rPr>
              <a:t>σχηματίζουν το γράμμα Π</a:t>
            </a:r>
            <a:r>
              <a:rPr lang="el-GR" sz="1400" dirty="0">
                <a:solidFill>
                  <a:schemeClr val="tx1"/>
                </a:solidFill>
              </a:rPr>
              <a:t> / </a:t>
            </a:r>
            <a:r>
              <a:rPr lang="el-GR" sz="1400" u="sng" dirty="0">
                <a:solidFill>
                  <a:schemeClr val="tx1"/>
                </a:solidFill>
              </a:rPr>
              <a:t>τοποθετημένα σε σειρές</a:t>
            </a:r>
            <a:r>
              <a:rPr lang="el-GR" sz="1400" dirty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047596-2A7F-4802-83C1-EA3BDF940F6C}"/>
              </a:ext>
            </a:extLst>
          </p:cNvPr>
          <p:cNvSpPr/>
          <p:nvPr/>
        </p:nvSpPr>
        <p:spPr>
          <a:xfrm>
            <a:off x="6295713" y="5783679"/>
            <a:ext cx="5848165" cy="10382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50000"/>
              </a:lnSpc>
            </a:pPr>
            <a:endParaRPr lang="el-GR" dirty="0"/>
          </a:p>
          <a:p>
            <a:pPr algn="ctr">
              <a:lnSpc>
                <a:spcPct val="150000"/>
              </a:lnSpc>
            </a:pPr>
            <a:r>
              <a:rPr lang="el-GR" dirty="0"/>
              <a:t>......................................................................................................</a:t>
            </a:r>
          </a:p>
          <a:p>
            <a:pPr algn="ctr">
              <a:lnSpc>
                <a:spcPct val="150000"/>
              </a:lnSpc>
            </a:pPr>
            <a:r>
              <a:rPr lang="el-GR" dirty="0"/>
              <a:t>......................................................................................................</a:t>
            </a:r>
            <a:endParaRPr lang="en-GB" dirty="0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5641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AEDC88-FB33-40BD-8C0F-DE7A80C8F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04" y="1204513"/>
            <a:ext cx="5661293" cy="424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ACD736A5-FD1B-4B6F-928F-3282EB917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63859" y="1225470"/>
            <a:ext cx="6158719" cy="385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3AB4499-0D70-4904-BBC4-BD5972B4277B}"/>
              </a:ext>
            </a:extLst>
          </p:cNvPr>
          <p:cNvSpPr/>
          <p:nvPr/>
        </p:nvSpPr>
        <p:spPr>
          <a:xfrm>
            <a:off x="943685" y="49934"/>
            <a:ext cx="10380554" cy="105324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endParaRPr lang="el-GR" b="1" i="1" dirty="0">
              <a:solidFill>
                <a:schemeClr val="tx1"/>
              </a:solidFill>
            </a:endParaRPr>
          </a:p>
          <a:p>
            <a:r>
              <a:rPr lang="el-GR" b="1" i="1" dirty="0">
                <a:solidFill>
                  <a:schemeClr val="tx1"/>
                </a:solidFill>
              </a:rPr>
              <a:t>Σκέφτομαι προτού απαντήσω</a:t>
            </a:r>
            <a:r>
              <a:rPr lang="el-GR" dirty="0">
                <a:solidFill>
                  <a:schemeClr val="tx1"/>
                </a:solidFill>
              </a:rPr>
              <a:t>....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Έχει </a:t>
            </a:r>
            <a:r>
              <a:rPr lang="el-GR" u="sng" dirty="0">
                <a:solidFill>
                  <a:schemeClr val="tx1"/>
                </a:solidFill>
              </a:rPr>
              <a:t>όλα τα απαραίτητα</a:t>
            </a:r>
            <a:r>
              <a:rPr lang="el-GR" dirty="0">
                <a:solidFill>
                  <a:schemeClr val="tx1"/>
                </a:solidFill>
              </a:rPr>
              <a:t> για να γίνει το μάθημα;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Είναι </a:t>
            </a:r>
            <a:r>
              <a:rPr lang="el-GR" u="sng" dirty="0">
                <a:solidFill>
                  <a:schemeClr val="tx1"/>
                </a:solidFill>
              </a:rPr>
              <a:t>η διάταξη</a:t>
            </a:r>
            <a:r>
              <a:rPr lang="el-GR" dirty="0">
                <a:solidFill>
                  <a:schemeClr val="tx1"/>
                </a:solidFill>
              </a:rPr>
              <a:t> των θρανίων </a:t>
            </a:r>
            <a:r>
              <a:rPr lang="el-GR" u="sng" dirty="0">
                <a:solidFill>
                  <a:schemeClr val="tx1"/>
                </a:solidFill>
              </a:rPr>
              <a:t>κατάλληλη</a:t>
            </a:r>
            <a:r>
              <a:rPr lang="el-GR" dirty="0">
                <a:solidFill>
                  <a:schemeClr val="tx1"/>
                </a:solidFill>
              </a:rPr>
              <a:t>; (</a:t>
            </a:r>
            <a:r>
              <a:rPr lang="el-GR" sz="1400" u="sng" dirty="0">
                <a:solidFill>
                  <a:schemeClr val="tx1"/>
                </a:solidFill>
              </a:rPr>
              <a:t>συγκεντρωμένα σε ομάδες</a:t>
            </a:r>
            <a:r>
              <a:rPr lang="el-GR" sz="1400" dirty="0">
                <a:solidFill>
                  <a:schemeClr val="tx1"/>
                </a:solidFill>
              </a:rPr>
              <a:t> / </a:t>
            </a:r>
            <a:r>
              <a:rPr lang="el-GR" sz="1400" u="sng" dirty="0">
                <a:solidFill>
                  <a:schemeClr val="tx1"/>
                </a:solidFill>
              </a:rPr>
              <a:t>σχηματίζουν το γράμμα Π</a:t>
            </a:r>
            <a:r>
              <a:rPr lang="el-GR" sz="1400" dirty="0">
                <a:solidFill>
                  <a:schemeClr val="tx1"/>
                </a:solidFill>
              </a:rPr>
              <a:t> / </a:t>
            </a:r>
            <a:r>
              <a:rPr lang="el-GR" sz="1400" u="sng" dirty="0">
                <a:solidFill>
                  <a:schemeClr val="tx1"/>
                </a:solidFill>
              </a:rPr>
              <a:t>τοποθετημένα σε σειρές</a:t>
            </a:r>
            <a:r>
              <a:rPr lang="el-GR" sz="1400" dirty="0">
                <a:solidFill>
                  <a:schemeClr val="tx1"/>
                </a:solidFill>
              </a:rPr>
              <a:t>)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614186-CF10-4D6C-89E7-000BAD0DB715}"/>
              </a:ext>
            </a:extLst>
          </p:cNvPr>
          <p:cNvSpPr/>
          <p:nvPr/>
        </p:nvSpPr>
        <p:spPr>
          <a:xfrm>
            <a:off x="0" y="5500639"/>
            <a:ext cx="5924149" cy="13411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50000"/>
              </a:lnSpc>
            </a:pPr>
            <a:endParaRPr lang="el-GR" dirty="0"/>
          </a:p>
          <a:p>
            <a:pPr algn="ctr">
              <a:lnSpc>
                <a:spcPct val="150000"/>
              </a:lnSpc>
            </a:pPr>
            <a:r>
              <a:rPr lang="el-GR" dirty="0"/>
              <a:t>......................................................................................................</a:t>
            </a:r>
          </a:p>
          <a:p>
            <a:pPr algn="ctr">
              <a:lnSpc>
                <a:spcPct val="150000"/>
              </a:lnSpc>
            </a:pPr>
            <a:r>
              <a:rPr lang="el-GR" dirty="0"/>
              <a:t>......................................................................................................</a:t>
            </a:r>
          </a:p>
          <a:p>
            <a:pPr algn="ctr">
              <a:lnSpc>
                <a:spcPct val="150000"/>
              </a:lnSpc>
            </a:pPr>
            <a:r>
              <a:rPr lang="el-GR" dirty="0"/>
              <a:t>......................................................................................................</a:t>
            </a:r>
            <a:endParaRPr lang="en-GB" dirty="0"/>
          </a:p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054ABD-B1B8-4006-A1FA-6BE4A60B0D6F}"/>
              </a:ext>
            </a:extLst>
          </p:cNvPr>
          <p:cNvSpPr/>
          <p:nvPr/>
        </p:nvSpPr>
        <p:spPr>
          <a:xfrm>
            <a:off x="6230513" y="5500639"/>
            <a:ext cx="5924149" cy="13411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50000"/>
              </a:lnSpc>
            </a:pPr>
            <a:endParaRPr lang="el-GR" dirty="0"/>
          </a:p>
          <a:p>
            <a:pPr algn="ctr">
              <a:lnSpc>
                <a:spcPct val="150000"/>
              </a:lnSpc>
            </a:pPr>
            <a:r>
              <a:rPr lang="el-GR" dirty="0"/>
              <a:t>......................................................................................................</a:t>
            </a:r>
          </a:p>
          <a:p>
            <a:pPr algn="ctr">
              <a:lnSpc>
                <a:spcPct val="150000"/>
              </a:lnSpc>
            </a:pPr>
            <a:r>
              <a:rPr lang="el-GR" dirty="0"/>
              <a:t>......................................................................................................</a:t>
            </a:r>
          </a:p>
          <a:p>
            <a:pPr algn="ctr">
              <a:lnSpc>
                <a:spcPct val="150000"/>
              </a:lnSpc>
            </a:pPr>
            <a:r>
              <a:rPr lang="el-GR" dirty="0"/>
              <a:t>......................................................................................................</a:t>
            </a:r>
            <a:endParaRPr lang="en-GB" dirty="0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24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3AB4499-0D70-4904-BBC4-BD5972B4277B}"/>
              </a:ext>
            </a:extLst>
          </p:cNvPr>
          <p:cNvSpPr/>
          <p:nvPr/>
        </p:nvSpPr>
        <p:spPr>
          <a:xfrm>
            <a:off x="943685" y="49934"/>
            <a:ext cx="10380554" cy="105324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endParaRPr lang="el-GR" b="1" i="1" dirty="0">
              <a:solidFill>
                <a:schemeClr val="tx1"/>
              </a:solidFill>
            </a:endParaRPr>
          </a:p>
          <a:p>
            <a:r>
              <a:rPr lang="el-GR" b="1" i="1" dirty="0">
                <a:solidFill>
                  <a:schemeClr val="tx1"/>
                </a:solidFill>
              </a:rPr>
              <a:t>Σκέφτομαι προτού απαντήσω</a:t>
            </a:r>
            <a:r>
              <a:rPr lang="el-GR" dirty="0">
                <a:solidFill>
                  <a:schemeClr val="tx1"/>
                </a:solidFill>
              </a:rPr>
              <a:t>....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Έχει </a:t>
            </a:r>
            <a:r>
              <a:rPr lang="el-GR" u="sng" dirty="0">
                <a:solidFill>
                  <a:schemeClr val="tx1"/>
                </a:solidFill>
              </a:rPr>
              <a:t>όλα τα απαραίτητα</a:t>
            </a:r>
            <a:r>
              <a:rPr lang="el-GR" dirty="0">
                <a:solidFill>
                  <a:schemeClr val="tx1"/>
                </a:solidFill>
              </a:rPr>
              <a:t> για να γίνει το μάθημα;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Είναι </a:t>
            </a:r>
            <a:r>
              <a:rPr lang="el-GR" u="sng" dirty="0">
                <a:solidFill>
                  <a:schemeClr val="tx1"/>
                </a:solidFill>
              </a:rPr>
              <a:t>η διάταξη</a:t>
            </a:r>
            <a:r>
              <a:rPr lang="el-GR" dirty="0">
                <a:solidFill>
                  <a:schemeClr val="tx1"/>
                </a:solidFill>
              </a:rPr>
              <a:t> των θρανίων </a:t>
            </a:r>
            <a:r>
              <a:rPr lang="el-GR" u="sng" dirty="0">
                <a:solidFill>
                  <a:schemeClr val="tx1"/>
                </a:solidFill>
              </a:rPr>
              <a:t>κατάλληλη</a:t>
            </a:r>
            <a:r>
              <a:rPr lang="el-GR" dirty="0">
                <a:solidFill>
                  <a:schemeClr val="tx1"/>
                </a:solidFill>
              </a:rPr>
              <a:t>; (</a:t>
            </a:r>
            <a:r>
              <a:rPr lang="el-GR" sz="1400" u="sng" dirty="0">
                <a:solidFill>
                  <a:schemeClr val="tx1"/>
                </a:solidFill>
              </a:rPr>
              <a:t>συγκεντρωμένα σε ομάδες</a:t>
            </a:r>
            <a:r>
              <a:rPr lang="el-GR" sz="1400" dirty="0">
                <a:solidFill>
                  <a:schemeClr val="tx1"/>
                </a:solidFill>
              </a:rPr>
              <a:t> / </a:t>
            </a:r>
            <a:r>
              <a:rPr lang="el-GR" sz="1400" u="sng" dirty="0">
                <a:solidFill>
                  <a:schemeClr val="tx1"/>
                </a:solidFill>
              </a:rPr>
              <a:t>σχηματίζουν το γράμμα Π</a:t>
            </a:r>
            <a:r>
              <a:rPr lang="el-GR" sz="1400" dirty="0">
                <a:solidFill>
                  <a:schemeClr val="tx1"/>
                </a:solidFill>
              </a:rPr>
              <a:t> / </a:t>
            </a:r>
            <a:r>
              <a:rPr lang="el-GR" sz="1400" u="sng" dirty="0">
                <a:solidFill>
                  <a:schemeClr val="tx1"/>
                </a:solidFill>
              </a:rPr>
              <a:t>τοποθετημένα σε σειρές</a:t>
            </a:r>
            <a:r>
              <a:rPr lang="el-GR" sz="1400" dirty="0">
                <a:solidFill>
                  <a:schemeClr val="tx1"/>
                </a:solidFill>
              </a:rPr>
              <a:t>)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614186-CF10-4D6C-89E7-000BAD0DB715}"/>
              </a:ext>
            </a:extLst>
          </p:cNvPr>
          <p:cNvSpPr/>
          <p:nvPr/>
        </p:nvSpPr>
        <p:spPr>
          <a:xfrm>
            <a:off x="0" y="5500639"/>
            <a:ext cx="5924149" cy="13411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50000"/>
              </a:lnSpc>
            </a:pPr>
            <a:endParaRPr lang="el-GR" dirty="0"/>
          </a:p>
          <a:p>
            <a:pPr algn="ctr">
              <a:lnSpc>
                <a:spcPct val="150000"/>
              </a:lnSpc>
            </a:pPr>
            <a:r>
              <a:rPr lang="el-GR" dirty="0"/>
              <a:t>......................................................................................................</a:t>
            </a:r>
          </a:p>
          <a:p>
            <a:pPr algn="ctr">
              <a:lnSpc>
                <a:spcPct val="150000"/>
              </a:lnSpc>
            </a:pPr>
            <a:r>
              <a:rPr lang="el-GR" dirty="0"/>
              <a:t>......................................................................................................</a:t>
            </a:r>
          </a:p>
          <a:p>
            <a:pPr algn="ctr">
              <a:lnSpc>
                <a:spcPct val="150000"/>
              </a:lnSpc>
            </a:pPr>
            <a:r>
              <a:rPr lang="el-GR" dirty="0"/>
              <a:t>......................................................................................................</a:t>
            </a:r>
            <a:endParaRPr lang="en-GB" dirty="0"/>
          </a:p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054ABD-B1B8-4006-A1FA-6BE4A60B0D6F}"/>
              </a:ext>
            </a:extLst>
          </p:cNvPr>
          <p:cNvSpPr/>
          <p:nvPr/>
        </p:nvSpPr>
        <p:spPr>
          <a:xfrm>
            <a:off x="6230513" y="5500639"/>
            <a:ext cx="5924149" cy="13411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50000"/>
              </a:lnSpc>
            </a:pPr>
            <a:endParaRPr lang="el-GR" dirty="0"/>
          </a:p>
          <a:p>
            <a:pPr algn="ctr">
              <a:lnSpc>
                <a:spcPct val="150000"/>
              </a:lnSpc>
            </a:pPr>
            <a:r>
              <a:rPr lang="el-GR" dirty="0"/>
              <a:t>......................................................................................................</a:t>
            </a:r>
          </a:p>
          <a:p>
            <a:pPr algn="ctr">
              <a:lnSpc>
                <a:spcPct val="150000"/>
              </a:lnSpc>
            </a:pPr>
            <a:r>
              <a:rPr lang="el-GR" dirty="0"/>
              <a:t>......................................................................................................</a:t>
            </a:r>
          </a:p>
          <a:p>
            <a:pPr algn="ctr">
              <a:lnSpc>
                <a:spcPct val="150000"/>
              </a:lnSpc>
            </a:pPr>
            <a:r>
              <a:rPr lang="el-GR" dirty="0"/>
              <a:t>......................................................................................................</a:t>
            </a:r>
            <a:endParaRPr lang="en-GB" dirty="0"/>
          </a:p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3A8223-B6E2-4806-9925-938C80135F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63"/>
          <a:stretch/>
        </p:blipFill>
        <p:spPr>
          <a:xfrm>
            <a:off x="38018" y="1219200"/>
            <a:ext cx="5712000" cy="41870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22B0EC-544C-4A9E-B22A-A7C1E1273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7664" y="1905835"/>
            <a:ext cx="6182510" cy="34796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9765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419</Words>
  <Application>Microsoft Office PowerPoint</Application>
  <PresentationFormat>Widescreen</PresentationFormat>
  <Paragraphs>56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Segoe UI Emoji</vt:lpstr>
      <vt:lpstr>Wingdings</vt:lpstr>
      <vt:lpstr>Office Theme</vt:lpstr>
      <vt:lpstr>Η αίθουσά μας και  οι άλλες αίθουσες του σχολείου… ΜΕΡΟΣ Β</vt:lpstr>
      <vt:lpstr>Σημειώσεις για τον τρόπο εργασίας μου.</vt:lpstr>
      <vt:lpstr>Είναι κατάλληλες οι πιο κάτω αίθουσες διδασκαλίας για μάθημα;  Σημειώνουμε «κατάλληλη» σε αυτή που θεωρούμε κατάλληλη για μάθημα.  Αν πιστεύουμε ότι δεν είναι κατάλληλη, εξηγούμε γιατί. (Τι ΔΕΝ υπάρχει σε αυτή;)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αίθουσά μας και οι άλλες αίθουσες του σχολείου…</dc:title>
  <dc:creator>Ανδριανή Σιακίδου</dc:creator>
  <cp:lastModifiedBy>Theodora Damianou</cp:lastModifiedBy>
  <cp:revision>26</cp:revision>
  <dcterms:created xsi:type="dcterms:W3CDTF">2021-01-10T11:38:57Z</dcterms:created>
  <dcterms:modified xsi:type="dcterms:W3CDTF">2021-01-29T07:23:36Z</dcterms:modified>
</cp:coreProperties>
</file>