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80" r:id="rId13"/>
    <p:sldId id="261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49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2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08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5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3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65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81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71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1AAF-7064-4FA1-BA63-5EB6AFEDCFA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24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8a8f9c38e7884050ad3cae86781e9d5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8a8f9c38e7884050ad3cae86781e9d5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12857"/>
            <a:ext cx="9144000" cy="1296850"/>
          </a:xfrm>
        </p:spPr>
        <p:txBody>
          <a:bodyPr/>
          <a:lstStyle/>
          <a:p>
            <a:r>
              <a:rPr lang="el-GR" b="1" i="1" dirty="0">
                <a:solidFill>
                  <a:srgbClr val="00B050"/>
                </a:solidFill>
              </a:rPr>
              <a:t>Από τα ψηλά στα χαμηλά…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4174" y="5536856"/>
            <a:ext cx="6042991" cy="8639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4000" b="1" dirty="0">
                <a:solidFill>
                  <a:srgbClr val="0070C0"/>
                </a:solidFill>
              </a:rPr>
              <a:t>Ο ποταμός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F01A9979-521A-43B9-9947-F1D8FB2DD7B9}"/>
              </a:ext>
            </a:extLst>
          </p:cNvPr>
          <p:cNvSpPr/>
          <p:nvPr/>
        </p:nvSpPr>
        <p:spPr>
          <a:xfrm>
            <a:off x="838200" y="53005"/>
            <a:ext cx="10515600" cy="3525082"/>
          </a:xfrm>
          <a:prstGeom prst="foldedCorner">
            <a:avLst>
              <a:gd name="adj" fmla="val 948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παιδιά!</a:t>
            </a:r>
            <a:endParaRPr lang="en-CY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Ευχόμαστε να είστε όλοι και όλες καλά και να μένετε στο σπίτι ασφαλείς! </a:t>
            </a:r>
            <a:r>
              <a:rPr lang="el-GR" sz="2000" dirty="0">
                <a:solidFill>
                  <a:srgbClr val="7030A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Αυτή τη βδομάδα μπορείτε, μαζί </a:t>
            </a: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 τις άλλες σας δραστηριότητες, να εργαστείτε και στη Γεωγραφία! 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Θα μελετήσουμε και θα μάθουμε νέες γνώσεις για </a:t>
            </a:r>
            <a:r>
              <a:rPr lang="el-GR" sz="2000" i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ποτάμι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l-GR" sz="2000" kern="12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Οι εργασίες χωρίζονται σε τρία μέρη, </a:t>
            </a:r>
            <a:r>
              <a:rPr lang="el-GR" sz="2000" i="1" u="sng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 Μάθημα 1, 2 και 3</a:t>
            </a: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Έτσι μπορείτε να τις μελετήσετε σταδιακά (π.χ. λίγος χρόνος, δύο φορές τη βδομάδα). Αν σας παίρνουν περισσότερο χρόνο, τότε μπορείτε να τις χωρίσετε σε πιο πολλά μέρη.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Καλή δουλειά λοιπόν!</a:t>
            </a:r>
            <a:endParaRPr lang="en-CY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5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2" y="1828707"/>
            <a:ext cx="5936167" cy="445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BEC0FD-FFD1-46F8-B2D8-DA3F67E087D6}"/>
              </a:ext>
            </a:extLst>
          </p:cNvPr>
          <p:cNvSpPr txBox="1"/>
          <p:nvPr/>
        </p:nvSpPr>
        <p:spPr>
          <a:xfrm>
            <a:off x="6231192" y="1841958"/>
            <a:ext cx="5801784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CC0066"/>
                </a:solidFill>
                <a:latin typeface="+mj-lt"/>
              </a:rPr>
              <a:t>Προτού διαλέξεις σκέψου: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Τι βλέπεις;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Πώς είναι το έδαφος; Είναι ψηλό ή χαμηλό;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Πού φτάνει το νερό;</a:t>
            </a:r>
            <a:endParaRPr lang="el-GR" dirty="0"/>
          </a:p>
        </p:txBody>
      </p:sp>
      <p:sp>
        <p:nvSpPr>
          <p:cNvPr id="10" name="Rectangle 9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A592A78-9C3D-4A33-8F5C-62C23DF42657}"/>
              </a:ext>
            </a:extLst>
          </p:cNvPr>
          <p:cNvSpPr/>
          <p:nvPr/>
        </p:nvSpPr>
        <p:spPr>
          <a:xfrm>
            <a:off x="8693425" y="3666360"/>
            <a:ext cx="14289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πηγές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F1698-4DE0-444E-8D41-C6034C4B6762}"/>
              </a:ext>
            </a:extLst>
          </p:cNvPr>
          <p:cNvSpPr/>
          <p:nvPr/>
        </p:nvSpPr>
        <p:spPr>
          <a:xfrm>
            <a:off x="8540651" y="4772629"/>
            <a:ext cx="17610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εκβολές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4F8DE3-C1B1-4BE4-BF83-12FF6EA8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2535"/>
            <a:ext cx="7540487" cy="12431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00B050"/>
                </a:solidFill>
              </a:rPr>
              <a:t>Ποιο μέρος του ποταμού βλέπεις στη φωτογραφία; </a:t>
            </a:r>
            <a:br>
              <a:rPr lang="el-GR" sz="2800" b="1" dirty="0">
                <a:solidFill>
                  <a:srgbClr val="00B050"/>
                </a:solidFill>
              </a:rPr>
            </a:br>
            <a:r>
              <a:rPr lang="el-GR" sz="2800" b="1" dirty="0">
                <a:solidFill>
                  <a:srgbClr val="00B050"/>
                </a:solidFill>
              </a:rPr>
              <a:t>Σύρε τη σωστή λέξη πάνω στη φωτογραφία. </a:t>
            </a:r>
          </a:p>
        </p:txBody>
      </p:sp>
    </p:spTree>
    <p:extLst>
      <p:ext uri="{BB962C8B-B14F-4D97-AF65-F5344CB8AC3E}">
        <p14:creationId xmlns:p14="http://schemas.microsoft.com/office/powerpoint/2010/main" val="187117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38" y="30262"/>
            <a:ext cx="10515600" cy="713715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00B050"/>
                </a:solidFill>
              </a:rPr>
              <a:t>Από πού περνάει το ποταμάκι πριν φτάσει στη θάλασσα;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794" y="2024406"/>
            <a:ext cx="5698434" cy="2998168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>
                <a:solidFill>
                  <a:srgbClr val="00B050"/>
                </a:solidFill>
              </a:rPr>
              <a:t>Συμπλήρωσε: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ποτάμι ξεκινά από τις ....………………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ποτάμι περνά από την …………………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Στις ……………….…… συναντά τη …………………….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Με το νερό του ποτίζουν τα ……………. 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4C4323-AB4F-4924-B416-56F023CEDEED}"/>
              </a:ext>
            </a:extLst>
          </p:cNvPr>
          <p:cNvGrpSpPr/>
          <p:nvPr/>
        </p:nvGrpSpPr>
        <p:grpSpPr>
          <a:xfrm>
            <a:off x="194493" y="1598501"/>
            <a:ext cx="6001555" cy="4602443"/>
            <a:chOff x="194493" y="1598501"/>
            <a:chExt cx="6001555" cy="4602443"/>
          </a:xfrm>
        </p:grpSpPr>
        <p:pic>
          <p:nvPicPr>
            <p:cNvPr id="3074" name="Picture 2" descr="https://www.arcgis.com/sharing/rest/content/items/8a8f9c38e7884050ad3cae86781e9d59/resources/1565316759802.jpeg?w=160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93" y="1598501"/>
              <a:ext cx="6001555" cy="460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98572" y="3179789"/>
              <a:ext cx="17654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dirty="0">
                  <a:solidFill>
                    <a:schemeClr val="bg1"/>
                  </a:solidFill>
                </a:rPr>
                <a:t>πεδιάδα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5513" y="5356492"/>
              <a:ext cx="17654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>
                  <a:solidFill>
                    <a:schemeClr val="bg1"/>
                  </a:solidFill>
                </a:rPr>
                <a:t>χωράφια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62929" y="6259191"/>
            <a:ext cx="5069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https://storymaps.arcgis.com/stories/8a8f9c38e7884050ad3cae86781e9d59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0527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7144"/>
            <a:ext cx="12192000" cy="39857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βουνό βρίσκεται πιο ………</a:t>
            </a:r>
            <a:r>
              <a:rPr lang="en-GB" sz="2300" dirty="0"/>
              <a:t>…….</a:t>
            </a:r>
            <a:r>
              <a:rPr lang="el-GR" sz="2300" dirty="0"/>
              <a:t>…………… από την πεδιάδα.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Η πεδιάδα βρίσκεται πιο ………</a:t>
            </a:r>
            <a:r>
              <a:rPr lang="en-GB" sz="2300" dirty="0"/>
              <a:t>…….</a:t>
            </a:r>
            <a:r>
              <a:rPr lang="el-GR" sz="2300" dirty="0"/>
              <a:t>…………… από το βουνό.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Περισσότερη βροχή πέφτει</a:t>
            </a:r>
            <a:r>
              <a:rPr lang="en-GB" sz="2300" dirty="0"/>
              <a:t> </a:t>
            </a:r>
            <a:r>
              <a:rPr lang="el-GR" sz="2300" dirty="0"/>
              <a:t>στο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παρά στην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ποτάμι …...................... από τα ψηλά στα χαμηλά.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Οι πηγές του ποταμού βρίσκονται</a:t>
            </a:r>
            <a:r>
              <a:rPr lang="en-GB" sz="2300" dirty="0"/>
              <a:t> </a:t>
            </a:r>
            <a:r>
              <a:rPr lang="el-GR" sz="2300" dirty="0"/>
              <a:t>στο ………</a:t>
            </a:r>
            <a:r>
              <a:rPr lang="en-GB" sz="2300" dirty="0"/>
              <a:t>……</a:t>
            </a:r>
            <a:r>
              <a:rPr lang="el-GR" sz="2300" dirty="0"/>
              <a:t>……………</a:t>
            </a:r>
            <a:r>
              <a:rPr lang="en-GB" sz="2300" dirty="0"/>
              <a:t> 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Από το βουνό προς την πεδιάδα σχηματίζεται 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Από την πεδιάδα προς το βουνό σχηματίζεται ………</a:t>
            </a:r>
            <a:r>
              <a:rPr lang="en-GB" sz="2300" dirty="0"/>
              <a:t>……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νερό του ποταμού αρχίζει να ρέει από το ………</a:t>
            </a:r>
            <a:r>
              <a:rPr lang="en-GB" sz="2300" dirty="0"/>
              <a:t>……</a:t>
            </a:r>
            <a:r>
              <a:rPr lang="el-GR" sz="2300" dirty="0"/>
              <a:t>……………</a:t>
            </a:r>
            <a:r>
              <a:rPr lang="en-GB" sz="2300" dirty="0"/>
              <a:t> </a:t>
            </a:r>
            <a:r>
              <a:rPr lang="el-GR" sz="2300" dirty="0"/>
              <a:t>προς την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ποτάμι ρέει από τις ………</a:t>
            </a:r>
            <a:r>
              <a:rPr lang="en-GB" sz="2300" dirty="0"/>
              <a:t>……</a:t>
            </a:r>
            <a:r>
              <a:rPr lang="el-GR" sz="2300" dirty="0"/>
              <a:t>…………… προς τις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ποτάμι περνά από την ………</a:t>
            </a:r>
            <a:r>
              <a:rPr lang="en-GB" sz="2300" dirty="0"/>
              <a:t>…….</a:t>
            </a:r>
            <a:r>
              <a:rPr lang="el-GR" sz="2300" dirty="0"/>
              <a:t>…………… και τελειώνει «το ταξίδι» του στη 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Κοντά στη θάλασσα βρίσκονται οι ………</a:t>
            </a:r>
            <a:r>
              <a:rPr lang="en-GB" sz="2300" dirty="0"/>
              <a:t>…….</a:t>
            </a:r>
            <a:r>
              <a:rPr lang="el-GR" sz="2300" dirty="0"/>
              <a:t>…………… του ποταμού</a:t>
            </a:r>
            <a:r>
              <a:rPr lang="en-GB" sz="2300" dirty="0"/>
              <a:t>.</a:t>
            </a:r>
            <a:endParaRPr lang="el-GR" sz="2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F05FC-DE15-494F-A4A0-FD172F5B867D}"/>
              </a:ext>
            </a:extLst>
          </p:cNvPr>
          <p:cNvSpPr txBox="1"/>
          <p:nvPr/>
        </p:nvSpPr>
        <p:spPr>
          <a:xfrm>
            <a:off x="1181100" y="-140361"/>
            <a:ext cx="963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+mj-lt"/>
              </a:rPr>
              <a:t>Συμπληρώνω την κάθε πρόταση με τη λέξη που ταιριάζει.</a:t>
            </a:r>
            <a:r>
              <a:rPr lang="el-GR" sz="3200" b="1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A6842-3B9B-4B83-A66F-D9D10E3CF777}"/>
              </a:ext>
            </a:extLst>
          </p:cNvPr>
          <p:cNvSpPr txBox="1"/>
          <p:nvPr/>
        </p:nvSpPr>
        <p:spPr>
          <a:xfrm>
            <a:off x="1059784" y="4382977"/>
            <a:ext cx="9515451" cy="1830758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rgbClr val="CC0066"/>
                </a:solidFill>
              </a:rPr>
              <a:t>χαμηλά		πηγές		ψηλά		εκβολές</a:t>
            </a:r>
          </a:p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rgbClr val="CC0066"/>
                </a:solidFill>
              </a:rPr>
              <a:t>ανωφέρεια</a:t>
            </a:r>
            <a:r>
              <a:rPr lang="el-GR" sz="1600" dirty="0">
                <a:solidFill>
                  <a:srgbClr val="CC0066"/>
                </a:solidFill>
              </a:rPr>
              <a:t>(ανήφορο)</a:t>
            </a:r>
            <a:r>
              <a:rPr lang="el-GR" sz="2600" dirty="0">
                <a:solidFill>
                  <a:srgbClr val="CC0066"/>
                </a:solidFill>
              </a:rPr>
              <a:t>	</a:t>
            </a:r>
            <a:r>
              <a:rPr lang="el-GR" sz="2600" b="1" dirty="0">
                <a:solidFill>
                  <a:srgbClr val="CC0066"/>
                </a:solidFill>
              </a:rPr>
              <a:t>ρέει		βουνό		πεδιάδα 	</a:t>
            </a:r>
          </a:p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rgbClr val="CC0066"/>
                </a:solidFill>
              </a:rPr>
              <a:t>θάλασσα 		εκβολές	 πεδιάδα 	κατωφέρεια</a:t>
            </a:r>
            <a:r>
              <a:rPr lang="el-GR" sz="1600" dirty="0">
                <a:solidFill>
                  <a:srgbClr val="CC0066"/>
                </a:solidFill>
              </a:rPr>
              <a:t>(κατήφορο) </a:t>
            </a:r>
            <a:r>
              <a:rPr lang="el-GR" sz="2600" b="1" dirty="0">
                <a:solidFill>
                  <a:srgbClr val="CC0066"/>
                </a:solidFill>
              </a:rPr>
              <a:t>	</a:t>
            </a:r>
            <a:endParaRPr lang="en-CY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476D9-8EB7-4389-A75D-3DF10EE8E887}"/>
              </a:ext>
            </a:extLst>
          </p:cNvPr>
          <p:cNvSpPr txBox="1"/>
          <p:nvPr/>
        </p:nvSpPr>
        <p:spPr>
          <a:xfrm>
            <a:off x="3949148" y="325982"/>
            <a:ext cx="111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ψηλά</a:t>
            </a:r>
            <a:endParaRPr lang="en-CY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F0FE0-5DD4-4FD8-A602-BBAC97B82EBC}"/>
              </a:ext>
            </a:extLst>
          </p:cNvPr>
          <p:cNvSpPr txBox="1"/>
          <p:nvPr/>
        </p:nvSpPr>
        <p:spPr>
          <a:xfrm>
            <a:off x="6288356" y="2776348"/>
            <a:ext cx="111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βουνό</a:t>
            </a:r>
            <a:endParaRPr lang="en-CY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FB7D2-3A1D-4B2B-A19E-936C140AC34F}"/>
              </a:ext>
            </a:extLst>
          </p:cNvPr>
          <p:cNvSpPr txBox="1"/>
          <p:nvPr/>
        </p:nvSpPr>
        <p:spPr>
          <a:xfrm>
            <a:off x="6804994" y="3135667"/>
            <a:ext cx="1398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εκβολές</a:t>
            </a:r>
            <a:endParaRPr lang="en-CY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94F9A-6691-4113-973B-3F9D5F4B7361}"/>
              </a:ext>
            </a:extLst>
          </p:cNvPr>
          <p:cNvSpPr txBox="1"/>
          <p:nvPr/>
        </p:nvSpPr>
        <p:spPr>
          <a:xfrm>
            <a:off x="3756993" y="3124711"/>
            <a:ext cx="111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πηγές</a:t>
            </a:r>
            <a:endParaRPr lang="en-CY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EBB1D-E5CA-40C7-AF50-ACF3C0636E6C}"/>
              </a:ext>
            </a:extLst>
          </p:cNvPr>
          <p:cNvSpPr txBox="1"/>
          <p:nvPr/>
        </p:nvSpPr>
        <p:spPr>
          <a:xfrm>
            <a:off x="3806688" y="3487067"/>
            <a:ext cx="1398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πεδιάδα</a:t>
            </a:r>
            <a:endParaRPr lang="en-CY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513C5-3D55-4B44-B9F4-5B3F38D739D7}"/>
              </a:ext>
            </a:extLst>
          </p:cNvPr>
          <p:cNvSpPr txBox="1"/>
          <p:nvPr/>
        </p:nvSpPr>
        <p:spPr>
          <a:xfrm>
            <a:off x="10048464" y="3451043"/>
            <a:ext cx="1543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θάλασσα</a:t>
            </a:r>
            <a:endParaRPr lang="en-CY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F0894-B874-4437-B420-3617E968160E}"/>
              </a:ext>
            </a:extLst>
          </p:cNvPr>
          <p:cNvSpPr txBox="1"/>
          <p:nvPr/>
        </p:nvSpPr>
        <p:spPr>
          <a:xfrm>
            <a:off x="4969370" y="3825772"/>
            <a:ext cx="129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εκβολές</a:t>
            </a:r>
            <a:endParaRPr lang="en-CY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343344-1396-4BA7-A313-354FA95B4505}"/>
              </a:ext>
            </a:extLst>
          </p:cNvPr>
          <p:cNvSpPr txBox="1"/>
          <p:nvPr/>
        </p:nvSpPr>
        <p:spPr>
          <a:xfrm>
            <a:off x="6147356" y="2400396"/>
            <a:ext cx="1802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ανωφέρεια</a:t>
            </a:r>
            <a:endParaRPr lang="en-CY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7BEFD-4F44-498A-9EAD-8AB7C378D416}"/>
              </a:ext>
            </a:extLst>
          </p:cNvPr>
          <p:cNvSpPr txBox="1"/>
          <p:nvPr/>
        </p:nvSpPr>
        <p:spPr>
          <a:xfrm>
            <a:off x="9498497" y="2747537"/>
            <a:ext cx="1431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πεδιάδα</a:t>
            </a:r>
            <a:endParaRPr lang="en-CY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ADA80-48C7-4190-B505-A744A4B5F4A8}"/>
              </a:ext>
            </a:extLst>
          </p:cNvPr>
          <p:cNvSpPr txBox="1"/>
          <p:nvPr/>
        </p:nvSpPr>
        <p:spPr>
          <a:xfrm>
            <a:off x="8249480" y="1046456"/>
            <a:ext cx="1398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πεδιάδα</a:t>
            </a:r>
            <a:endParaRPr lang="en-CY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41F5F-2E64-4080-B4FA-CB72B2C97A33}"/>
              </a:ext>
            </a:extLst>
          </p:cNvPr>
          <p:cNvSpPr txBox="1"/>
          <p:nvPr/>
        </p:nvSpPr>
        <p:spPr>
          <a:xfrm>
            <a:off x="6096000" y="2041077"/>
            <a:ext cx="2067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κατωφέρεια</a:t>
            </a:r>
            <a:endParaRPr lang="en-CY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7FF57F-15F4-4FB0-952B-431161E60325}"/>
              </a:ext>
            </a:extLst>
          </p:cNvPr>
          <p:cNvSpPr txBox="1"/>
          <p:nvPr/>
        </p:nvSpPr>
        <p:spPr>
          <a:xfrm>
            <a:off x="5204790" y="1719397"/>
            <a:ext cx="111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βουνό</a:t>
            </a:r>
            <a:endParaRPr lang="en-CY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63842F-F204-4257-B5E7-4F065EC3B9B1}"/>
              </a:ext>
            </a:extLst>
          </p:cNvPr>
          <p:cNvSpPr txBox="1"/>
          <p:nvPr/>
        </p:nvSpPr>
        <p:spPr>
          <a:xfrm>
            <a:off x="4837045" y="1033326"/>
            <a:ext cx="111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βουνό</a:t>
            </a:r>
            <a:endParaRPr lang="en-CY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346F-9878-4FF3-9987-7E88B7206C98}"/>
              </a:ext>
            </a:extLst>
          </p:cNvPr>
          <p:cNvSpPr txBox="1"/>
          <p:nvPr/>
        </p:nvSpPr>
        <p:spPr>
          <a:xfrm>
            <a:off x="4028660" y="677202"/>
            <a:ext cx="1245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χαμηλά</a:t>
            </a:r>
            <a:endParaRPr lang="en-CY" sz="2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75C425-7D1B-47D6-AEA7-96D8590F1CF1}"/>
              </a:ext>
            </a:extLst>
          </p:cNvPr>
          <p:cNvSpPr txBox="1"/>
          <p:nvPr/>
        </p:nvSpPr>
        <p:spPr>
          <a:xfrm>
            <a:off x="2103782" y="1377736"/>
            <a:ext cx="111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C0066"/>
                </a:solidFill>
              </a:rPr>
              <a:t>ρέει</a:t>
            </a:r>
            <a:endParaRPr lang="en-CY" sz="2600" dirty="0"/>
          </a:p>
        </p:txBody>
      </p:sp>
    </p:spTree>
    <p:extLst>
      <p:ext uri="{BB962C8B-B14F-4D97-AF65-F5344CB8AC3E}">
        <p14:creationId xmlns:p14="http://schemas.microsoft.com/office/powerpoint/2010/main" val="19208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FD355E-71A3-42ED-AABD-41DBCBDD689C}"/>
              </a:ext>
            </a:extLst>
          </p:cNvPr>
          <p:cNvSpPr/>
          <p:nvPr/>
        </p:nvSpPr>
        <p:spPr>
          <a:xfrm>
            <a:off x="-26506" y="333916"/>
            <a:ext cx="122185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i="1" u="sng" dirty="0">
                <a:solidFill>
                  <a:srgbClr val="00B050"/>
                </a:solidFill>
                <a:latin typeface="+mj-lt"/>
              </a:rPr>
              <a:t>Από πού ξεκινάει</a:t>
            </a:r>
            <a:r>
              <a:rPr lang="el-GR" sz="30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3000" b="1" dirty="0">
                <a:solidFill>
                  <a:srgbClr val="00B050"/>
                </a:solidFill>
                <a:latin typeface="+mj-lt"/>
              </a:rPr>
              <a:t>το νερό στο ποταμάκι και </a:t>
            </a:r>
            <a:r>
              <a:rPr lang="el-GR" sz="3000" b="1" i="1" u="sng" dirty="0">
                <a:solidFill>
                  <a:srgbClr val="00B050"/>
                </a:solidFill>
                <a:latin typeface="+mj-lt"/>
              </a:rPr>
              <a:t>προς τα πού συνεχίζει</a:t>
            </a:r>
            <a:r>
              <a:rPr lang="el-GR" sz="3000" b="1" dirty="0">
                <a:solidFill>
                  <a:srgbClr val="00B050"/>
                </a:solidFill>
                <a:latin typeface="+mj-lt"/>
              </a:rPr>
              <a:t> το ταξίδι του;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C7609-9724-43E3-80FB-C79C00EC42F4}"/>
              </a:ext>
            </a:extLst>
          </p:cNvPr>
          <p:cNvSpPr txBox="1"/>
          <p:nvPr/>
        </p:nvSpPr>
        <p:spPr>
          <a:xfrm>
            <a:off x="397565" y="1391479"/>
            <a:ext cx="11396870" cy="533992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CC0066"/>
                </a:solidFill>
                <a:latin typeface="+mj-lt"/>
              </a:rPr>
              <a:t>Γράφω μερικές προτάσεις για να περιγράψω το ταξίδι του ποταμού από το βουνό προς τη θάλασσα.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  <a:latin typeface="+mj-lt"/>
              </a:rPr>
              <a:t>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endParaRPr lang="en-CY" sz="2200" dirty="0">
              <a:solidFill>
                <a:srgbClr val="CC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2DBF6-A2FC-4F87-9ECF-5D8F2FD63F01}"/>
              </a:ext>
            </a:extLst>
          </p:cNvPr>
          <p:cNvSpPr txBox="1"/>
          <p:nvPr/>
        </p:nvSpPr>
        <p:spPr>
          <a:xfrm>
            <a:off x="11145078" y="-39756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Μάθημα 3</a:t>
            </a:r>
            <a:endParaRPr lang="en-CY" sz="1600" b="1" i="1" dirty="0"/>
          </a:p>
        </p:txBody>
      </p:sp>
    </p:spTree>
    <p:extLst>
      <p:ext uri="{BB962C8B-B14F-4D97-AF65-F5344CB8AC3E}">
        <p14:creationId xmlns:p14="http://schemas.microsoft.com/office/powerpoint/2010/main" val="355970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6CEE-2F1A-4A02-BA76-EC9CEA25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782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3600" b="1" u="sng" dirty="0">
                <a:solidFill>
                  <a:srgbClr val="00863D"/>
                </a:solidFill>
              </a:rPr>
              <a:t>Σημειώσεις για τον τρόπο εργασίας μου.</a:t>
            </a:r>
            <a:r>
              <a:rPr lang="el-GR" sz="3600" b="1" dirty="0">
                <a:solidFill>
                  <a:srgbClr val="00863D"/>
                </a:solidFill>
              </a:rPr>
              <a:t> </a:t>
            </a:r>
            <a:r>
              <a:rPr lang="el-GR" sz="2700" b="1" i="1" dirty="0">
                <a:solidFill>
                  <a:srgbClr val="FFC000"/>
                </a:solidFill>
              </a:rPr>
              <a:t>(για γονείς / εκπαιδευτικούς)</a:t>
            </a:r>
            <a:endParaRPr lang="x-none" sz="2700" b="1" i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0763-4525-4070-B3AA-40CFF2A8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964"/>
            <a:ext cx="12192000" cy="543098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δουλεύω στον Η.Υ., για να γράψω, να σβήσω ή να μετακινήσω κάτι σε μία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διαφάνεια, η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παρουσίασή μου πρέπει να είναι σε προβολή 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». Επιλέγω την προβολή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</a:t>
            </a:r>
            <a:r>
              <a:rPr lang="en-US" sz="2600" i="1" dirty="0">
                <a:solidFill>
                  <a:srgbClr val="7030A0"/>
                </a:solidFill>
              </a:rPr>
              <a:t>, </a:t>
            </a:r>
            <a:r>
              <a:rPr lang="el-GR" sz="2600" i="1" dirty="0">
                <a:solidFill>
                  <a:srgbClr val="7030A0"/>
                </a:solidFill>
              </a:rPr>
              <a:t>στο κάτω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μέρος της οθόνης, δηλαδή την προβολή που έχει η παρουσίαση μόλις την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ανοίξω στον υπολογιστή μου.</a:t>
            </a: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δουλεύω στον Η.Υ., θυμάμαι πάντοτε να αποθηκεύω την εργασία μου, προτού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αποχωρήσω.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- Αν εκτυπώσω την παρουσίαση, μπορώ να συμπληρώσω τις εργασίες μου στο χαρτί, ή  σ’ ένα τετράδιο.</a:t>
            </a:r>
          </a:p>
          <a:p>
            <a:pPr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απλά βλέπω την παρουσίαση (στον Η.Υ., στο </a:t>
            </a:r>
            <a:r>
              <a:rPr lang="el-GR" sz="2600" i="1" dirty="0" err="1">
                <a:solidFill>
                  <a:srgbClr val="7030A0"/>
                </a:solidFill>
              </a:rPr>
              <a:t>τάπλετ</a:t>
            </a:r>
            <a:r>
              <a:rPr lang="el-GR" sz="2600" i="1" dirty="0">
                <a:solidFill>
                  <a:srgbClr val="7030A0"/>
                </a:solidFill>
              </a:rPr>
              <a:t> ή στο κινητό τηλέφωνο), μπορώ να διαβάζω τις πληροφορίες, να δείχνω και να απαντώ προφορικά.  </a:t>
            </a:r>
          </a:p>
          <a:p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AD2DA4-2520-4A56-8752-990AE5CEEBA2}"/>
              </a:ext>
            </a:extLst>
          </p:cNvPr>
          <p:cNvGrpSpPr/>
          <p:nvPr/>
        </p:nvGrpSpPr>
        <p:grpSpPr>
          <a:xfrm>
            <a:off x="2375714" y="2415028"/>
            <a:ext cx="6447537" cy="1229604"/>
            <a:chOff x="5803475" y="4545497"/>
            <a:chExt cx="6447537" cy="12296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8112C3-4C47-40BF-8C95-0D8B009B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3475" y="4545497"/>
              <a:ext cx="6447537" cy="122960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E102A6-112A-454A-84C2-B07D7FDB4D53}"/>
                </a:ext>
              </a:extLst>
            </p:cNvPr>
            <p:cNvSpPr/>
            <p:nvPr/>
          </p:nvSpPr>
          <p:spPr>
            <a:xfrm>
              <a:off x="8574158" y="4757531"/>
              <a:ext cx="537336" cy="5154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F8D63A-2222-4426-A776-6132EE3583E7}"/>
                </a:ext>
              </a:extLst>
            </p:cNvPr>
            <p:cNvCxnSpPr>
              <a:cxnSpLocks/>
            </p:cNvCxnSpPr>
            <p:nvPr/>
          </p:nvCxnSpPr>
          <p:spPr>
            <a:xfrm>
              <a:off x="9006299" y="5184211"/>
              <a:ext cx="336484" cy="754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7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06"/>
            <a:ext cx="12192000" cy="17675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B050"/>
                </a:solidFill>
                <a:latin typeface="+mj-lt"/>
              </a:rPr>
              <a:t>Ο μικρός Γιώργος πήγε εκδρομή στο βουνό μαζί με τους γονείς του. Ενώ περπατούσαν στο βουνό, συνάντησαν ένα ποταμάκι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l-GR" b="1" dirty="0">
                <a:solidFill>
                  <a:srgbClr val="00B050"/>
                </a:solidFill>
                <a:latin typeface="+mj-lt"/>
              </a:rPr>
              <a:t>όπου κυλούσε νερό. Ο Γιώργος σκέφτηκε: </a:t>
            </a:r>
          </a:p>
          <a:p>
            <a:pPr marL="0" indent="0" algn="ctr">
              <a:buNone/>
            </a:pPr>
            <a:r>
              <a:rPr lang="el-GR" b="1" i="1" u="sng" dirty="0">
                <a:solidFill>
                  <a:srgbClr val="00B050"/>
                </a:solidFill>
              </a:rPr>
              <a:t>Από πού ξεκινάει το νερό στο ποταμάκι και προς τα πού συνεχίζει το «ταξίδι» του;</a:t>
            </a:r>
            <a:r>
              <a:rPr lang="el-GR" b="1" u="sng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26" name="Picture 2" descr="Free Boy Clipart, Download Free Clip Art, Free Clip Art on Clipart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6611" y="1417983"/>
            <a:ext cx="1205389" cy="24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5652" y="2076210"/>
            <a:ext cx="6824870" cy="35086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CC0066"/>
                </a:solidFill>
              </a:rPr>
              <a:t>Παρακολουθώ το βίντεο και σκέφτομαι…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Τι βλέπω; Πώς είναι;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Πού μπορεί να είναι το μέρος αυτό;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Μοιάζει με κάποιον τόπο που γνωρίζω;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Τι θα άκουγα αν ήμουν εκεί;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Τι θα έκανα αν βρισκόμουν εκεί;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" name="Stream_Flowing">
            <a:hlinkClick r:id="" action="ppaction://media"/>
            <a:extLst>
              <a:ext uri="{FF2B5EF4-FFF2-40B4-BE49-F238E27FC236}">
                <a16:creationId xmlns:a16="http://schemas.microsoft.com/office/drawing/2014/main" id="{B0F092D0-7A2D-45DD-917E-F6B4EEADDF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207" y="2075659"/>
            <a:ext cx="3608908" cy="2706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90D92-F402-48D2-BD8F-3C573041DE4F}"/>
              </a:ext>
            </a:extLst>
          </p:cNvPr>
          <p:cNvSpPr txBox="1"/>
          <p:nvPr/>
        </p:nvSpPr>
        <p:spPr>
          <a:xfrm>
            <a:off x="11145078" y="-39756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Μάθημα 1</a:t>
            </a:r>
            <a:endParaRPr lang="en-CY" sz="1600" b="1" i="1" dirty="0"/>
          </a:p>
        </p:txBody>
      </p:sp>
    </p:spTree>
    <p:extLst>
      <p:ext uri="{BB962C8B-B14F-4D97-AF65-F5344CB8AC3E}">
        <p14:creationId xmlns:p14="http://schemas.microsoft.com/office/powerpoint/2010/main" val="36473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50" y="1325217"/>
            <a:ext cx="8183795" cy="4990895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512"/>
            <a:ext cx="11502885" cy="92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00B050"/>
                </a:solidFill>
                <a:latin typeface="+mj-lt"/>
              </a:rPr>
              <a:t>Τράβηξε με το ποντίκι σου το </a:t>
            </a:r>
            <a:r>
              <a:rPr lang="el-GR" sz="2600" b="1" u="sng" dirty="0">
                <a:solidFill>
                  <a:srgbClr val="00B050"/>
                </a:solidFill>
                <a:latin typeface="+mj-lt"/>
              </a:rPr>
              <a:t>«ψηλότερο έδαφος»</a:t>
            </a:r>
            <a:r>
              <a:rPr lang="el-GR" sz="2600" b="1" dirty="0">
                <a:solidFill>
                  <a:srgbClr val="00B050"/>
                </a:solidFill>
                <a:latin typeface="+mj-lt"/>
              </a:rPr>
              <a:t> στη σωστή θέση πάνω στην εικόνα. </a:t>
            </a:r>
          </a:p>
          <a:p>
            <a:pPr marL="0" indent="0">
              <a:buNone/>
            </a:pPr>
            <a:r>
              <a:rPr lang="el-GR" sz="2600" b="1" dirty="0">
                <a:solidFill>
                  <a:srgbClr val="00B050"/>
                </a:solidFill>
                <a:latin typeface="+mj-lt"/>
              </a:rPr>
              <a:t>Τώρα, τράβηξε το </a:t>
            </a:r>
            <a:r>
              <a:rPr lang="el-GR" sz="2600" b="1" u="sng" dirty="0">
                <a:solidFill>
                  <a:srgbClr val="00B050"/>
                </a:solidFill>
                <a:latin typeface="+mj-lt"/>
              </a:rPr>
              <a:t>«χαμηλότερο έδαφος</a:t>
            </a:r>
            <a:r>
              <a:rPr lang="el-GR" sz="2600" u="sng" dirty="0">
                <a:solidFill>
                  <a:srgbClr val="00B050"/>
                </a:solidFill>
                <a:latin typeface="+mj-lt"/>
              </a:rPr>
              <a:t>»</a:t>
            </a:r>
            <a:r>
              <a:rPr lang="el-GR" sz="2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2600" b="1" dirty="0">
                <a:solidFill>
                  <a:srgbClr val="00B050"/>
                </a:solidFill>
                <a:latin typeface="+mj-lt"/>
              </a:rPr>
              <a:t>στη σωστή θέση</a:t>
            </a:r>
            <a:r>
              <a:rPr lang="el-GR" sz="2600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011478" y="2141883"/>
            <a:ext cx="2491407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rgbClr val="CC0066"/>
                </a:solidFill>
              </a:rPr>
              <a:t>ψηλότερο έδαφος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CF9EC6-AF87-402D-BC22-1126BF7C8FB3}"/>
              </a:ext>
            </a:extLst>
          </p:cNvPr>
          <p:cNvSpPr/>
          <p:nvPr/>
        </p:nvSpPr>
        <p:spPr>
          <a:xfrm>
            <a:off x="9011479" y="3289852"/>
            <a:ext cx="2491407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rgbClr val="CC0066"/>
                </a:solidFill>
              </a:rPr>
              <a:t>χαμηλότερο</a:t>
            </a:r>
          </a:p>
          <a:p>
            <a:pPr algn="ctr"/>
            <a:r>
              <a:rPr lang="el-GR" sz="2400" b="1" dirty="0">
                <a:solidFill>
                  <a:srgbClr val="CC0066"/>
                </a:solidFill>
              </a:rPr>
              <a:t>έδαφος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6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9123"/>
            <a:ext cx="7932608" cy="48377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31947" y="38183"/>
            <a:ext cx="12316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+mj-lt"/>
              </a:rPr>
              <a:t>Σύρε με το ποντίκι σου τις λέξεις στη σωστή θέση, πάνω στην εικόνα </a:t>
            </a:r>
            <a:r>
              <a:rPr lang="el-GR" sz="2400" b="1" dirty="0">
                <a:solidFill>
                  <a:srgbClr val="00B050"/>
                </a:solidFill>
                <a:latin typeface="+mj-lt"/>
              </a:rPr>
              <a:t>(μοντέλο ποταμού)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el-GR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E1E8C7-C5B8-4BD6-AD9E-2EDC6EF09293}"/>
              </a:ext>
            </a:extLst>
          </p:cNvPr>
          <p:cNvSpPr/>
          <p:nvPr/>
        </p:nvSpPr>
        <p:spPr>
          <a:xfrm>
            <a:off x="9271856" y="4059225"/>
            <a:ext cx="2562335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3600" b="1" dirty="0">
                <a:solidFill>
                  <a:srgbClr val="CC0066"/>
                </a:solidFill>
              </a:rPr>
              <a:t>βουνό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084CC2-C04C-4284-B375-19179057204D}"/>
              </a:ext>
            </a:extLst>
          </p:cNvPr>
          <p:cNvSpPr/>
          <p:nvPr/>
        </p:nvSpPr>
        <p:spPr>
          <a:xfrm>
            <a:off x="9271856" y="5175720"/>
            <a:ext cx="2562336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3600" b="1" dirty="0">
                <a:solidFill>
                  <a:srgbClr val="CC0066"/>
                </a:solidFill>
              </a:rPr>
              <a:t>πεδιάδα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62615-6268-41B9-8226-E3F8CF3F2D44}"/>
              </a:ext>
            </a:extLst>
          </p:cNvPr>
          <p:cNvSpPr txBox="1"/>
          <p:nvPr/>
        </p:nvSpPr>
        <p:spPr>
          <a:xfrm>
            <a:off x="4321780" y="1074049"/>
            <a:ext cx="7805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rgbClr val="CC0066"/>
                </a:solidFill>
              </a:rPr>
              <a:t>Το «ψηλότερο έδαφος» λέγεται </a:t>
            </a:r>
            <a:r>
              <a:rPr lang="el-GR" sz="3200" u="sng" dirty="0">
                <a:solidFill>
                  <a:srgbClr val="CC0066"/>
                </a:solidFill>
              </a:rPr>
              <a:t>βουνό</a:t>
            </a:r>
            <a:r>
              <a:rPr lang="el-GR" sz="3200" dirty="0">
                <a:solidFill>
                  <a:srgbClr val="CC0066"/>
                </a:solidFill>
              </a:rPr>
              <a:t>.</a:t>
            </a:r>
          </a:p>
          <a:p>
            <a:endParaRPr lang="el-GR" sz="3200" dirty="0">
              <a:solidFill>
                <a:srgbClr val="CC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rgbClr val="CC0066"/>
                </a:solidFill>
              </a:rPr>
              <a:t>Το «χαμηλότερο έδαφος» λέγεται </a:t>
            </a:r>
            <a:r>
              <a:rPr lang="el-GR" sz="3200" u="sng" dirty="0">
                <a:solidFill>
                  <a:srgbClr val="CC0066"/>
                </a:solidFill>
              </a:rPr>
              <a:t>πεδιάδα</a:t>
            </a:r>
            <a:r>
              <a:rPr lang="el-GR" sz="3200" dirty="0">
                <a:solidFill>
                  <a:srgbClr val="CC0066"/>
                </a:solidFill>
              </a:rPr>
              <a:t>.</a:t>
            </a:r>
            <a:endParaRPr lang="en-CY" sz="3200" dirty="0"/>
          </a:p>
        </p:txBody>
      </p:sp>
    </p:spTree>
    <p:extLst>
      <p:ext uri="{BB962C8B-B14F-4D97-AF65-F5344CB8AC3E}">
        <p14:creationId xmlns:p14="http://schemas.microsoft.com/office/powerpoint/2010/main" val="35491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7" y="2504662"/>
            <a:ext cx="6747135" cy="4368165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35678" y="1381141"/>
            <a:ext cx="7495505" cy="27853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500" u="sng" dirty="0"/>
              <a:t>Σύρε με το ποντίκι σου τις λέξεις στη σωστή θέση.</a:t>
            </a:r>
          </a:p>
          <a:p>
            <a:endParaRPr lang="el-GR" sz="2500" dirty="0"/>
          </a:p>
          <a:p>
            <a:r>
              <a:rPr lang="el-GR" sz="2500" dirty="0"/>
              <a:t>Το βουνό βρίσκεται πιο …………………… από την πεδιάδα.</a:t>
            </a:r>
          </a:p>
          <a:p>
            <a:endParaRPr lang="el-GR" sz="2500" dirty="0"/>
          </a:p>
          <a:p>
            <a:r>
              <a:rPr lang="el-GR" sz="2500" dirty="0"/>
              <a:t>Η πεδιάδα βρίσκεται πιο ……………….…….. από το βουνό.</a:t>
            </a:r>
          </a:p>
          <a:p>
            <a:endParaRPr lang="el-GR" sz="2500" dirty="0"/>
          </a:p>
          <a:p>
            <a:r>
              <a:rPr lang="el-GR" sz="2500" dirty="0"/>
              <a:t>Το χαμηλό έδαφος φτάνει </a:t>
            </a:r>
            <a:r>
              <a:rPr lang="el-GR" sz="2500"/>
              <a:t>μέχρι τη </a:t>
            </a:r>
            <a:r>
              <a:rPr lang="el-GR" sz="2500" dirty="0"/>
              <a:t>…………………..……… .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0394315" y="960876"/>
            <a:ext cx="1352282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ψηλά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3325" y="947623"/>
            <a:ext cx="1303285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χαμηλά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7507" y="947623"/>
            <a:ext cx="1416676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πεδιάδα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674" y="344575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βουνό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1634" y="5386363"/>
            <a:ext cx="108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πεδιάδα</a:t>
            </a:r>
          </a:p>
        </p:txBody>
      </p:sp>
      <p:sp>
        <p:nvSpPr>
          <p:cNvPr id="12" name="TextBox 11"/>
          <p:cNvSpPr txBox="1"/>
          <p:nvPr/>
        </p:nvSpPr>
        <p:spPr>
          <a:xfrm rot="19597326">
            <a:off x="5196488" y="5678458"/>
            <a:ext cx="10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θάλασσα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5069" y="960875"/>
            <a:ext cx="1401120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θάλασσα</a:t>
            </a:r>
            <a:r>
              <a:rPr lang="el-GR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F05FC-DE15-494F-A4A0-FD172F5B867D}"/>
              </a:ext>
            </a:extLst>
          </p:cNvPr>
          <p:cNvSpPr txBox="1"/>
          <p:nvPr/>
        </p:nvSpPr>
        <p:spPr>
          <a:xfrm>
            <a:off x="0" y="60746"/>
            <a:ext cx="10169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+mj-lt"/>
              </a:rPr>
              <a:t>Σύρε με το ποντίκι σου την κάθε λέξη στην πρόταση που ταιριάζει.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26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012" y="457457"/>
            <a:ext cx="9017692" cy="5838147"/>
          </a:xfrm>
        </p:spPr>
      </p:pic>
      <p:sp>
        <p:nvSpPr>
          <p:cNvPr id="17" name="Freeform 16"/>
          <p:cNvSpPr/>
          <p:nvPr/>
        </p:nvSpPr>
        <p:spPr>
          <a:xfrm>
            <a:off x="3558540" y="165735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969" y="303827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28" y="9215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57" y="8780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581" y="374643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75" y="2132856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972" y="1738285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6159" y="3232571"/>
            <a:ext cx="464101" cy="432048"/>
          </a:xfrm>
          <a:prstGeom prst="rect">
            <a:avLst/>
          </a:prstGeom>
          <a:noFill/>
        </p:spPr>
      </p:pic>
      <p:sp>
        <p:nvSpPr>
          <p:cNvPr id="2" name="Freeform 1"/>
          <p:cNvSpPr/>
          <p:nvPr/>
        </p:nvSpPr>
        <p:spPr>
          <a:xfrm>
            <a:off x="3089910" y="1543050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147061" y="1188720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544460" y="1265620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42467" y="1143000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484870" y="4674870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47760" y="4697730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770620" y="4720296"/>
            <a:ext cx="377190" cy="131104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13020" y="3080205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16140" y="406685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665210" y="4297680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27896" y="4931403"/>
            <a:ext cx="7013582" cy="19389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Το νερό </a:t>
            </a:r>
            <a:r>
              <a:rPr lang="el-GR" sz="2400" b="1" i="1" dirty="0">
                <a:solidFill>
                  <a:srgbClr val="CC0066"/>
                </a:solidFill>
              </a:rPr>
              <a:t>ρέει</a:t>
            </a:r>
            <a:r>
              <a:rPr lang="el-GR" sz="2400" dirty="0">
                <a:solidFill>
                  <a:srgbClr val="CC0066"/>
                </a:solidFill>
              </a:rPr>
              <a:t> από ψηλά στο βουνό, περνάει από την πεδιάδα και φτάνει στη θάλασσα.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Η βροχή πέφτει στο ψηλότερο έδαφος, αλλά πέφτει και στο χαμηλότερο έδαφος και στη θάλασσα.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Στο βουνό πέφτει περισσότερη βροχή.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4558748" y="95378"/>
            <a:ext cx="7462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u="sng" dirty="0">
                <a:solidFill>
                  <a:srgbClr val="00B050"/>
                </a:solidFill>
                <a:latin typeface="+mj-lt"/>
              </a:rPr>
              <a:t>Από πού ξεκινάει</a:t>
            </a:r>
            <a:r>
              <a:rPr lang="el-GR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το νερό στο ποταμάκι και </a:t>
            </a:r>
            <a:r>
              <a:rPr lang="el-GR" sz="2800" b="1" i="1" u="sng" dirty="0">
                <a:solidFill>
                  <a:srgbClr val="00B050"/>
                </a:solidFill>
                <a:latin typeface="+mj-lt"/>
              </a:rPr>
              <a:t>προς τα πού συνεχίζει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 το ταξίδι του;</a:t>
            </a:r>
          </a:p>
        </p:txBody>
      </p:sp>
    </p:spTree>
    <p:extLst>
      <p:ext uri="{BB962C8B-B14F-4D97-AF65-F5344CB8AC3E}">
        <p14:creationId xmlns:p14="http://schemas.microsoft.com/office/powerpoint/2010/main" val="122131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" y="1053809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850294" y="1132154"/>
            <a:ext cx="145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6542031" y="50833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5055" y="1743469"/>
            <a:ext cx="2493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0984" y="1576592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638" y="1653541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3921" y="1999319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52658" y="2139399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56803" y="1745311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67453" y="1835463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65459" y="1752601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70334" y="5296995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84807" y="5332014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67110" y="5303393"/>
            <a:ext cx="320371" cy="90243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9263" y="3636794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39130" y="463669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01456" y="4841018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4785" y="222719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777" y="476104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45" y="63549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66" y="105521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4" y="878227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048" y="2914734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469" y="2096093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601" y="3749399"/>
            <a:ext cx="464101" cy="4320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22400" y="51937"/>
            <a:ext cx="7301948" cy="24622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CC0066"/>
                </a:solidFill>
              </a:rPr>
              <a:t>Οι</a:t>
            </a:r>
            <a:r>
              <a:rPr lang="el-GR" sz="2800" b="1" dirty="0">
                <a:solidFill>
                  <a:srgbClr val="CC0066"/>
                </a:solidFill>
              </a:rPr>
              <a:t> </a:t>
            </a:r>
            <a:r>
              <a:rPr lang="el-GR" sz="2800" b="1" u="sng" dirty="0">
                <a:solidFill>
                  <a:srgbClr val="CC0066"/>
                </a:solidFill>
              </a:rPr>
              <a:t>πηγές</a:t>
            </a:r>
            <a:r>
              <a:rPr lang="el-GR" sz="2800" b="1" dirty="0">
                <a:solidFill>
                  <a:srgbClr val="CC0066"/>
                </a:solidFill>
              </a:rPr>
              <a:t> </a:t>
            </a:r>
            <a:r>
              <a:rPr lang="el-GR" sz="2800" dirty="0">
                <a:solidFill>
                  <a:srgbClr val="CC0066"/>
                </a:solidFill>
              </a:rPr>
              <a:t>του ποταμού βρίσκονται στα βουνά.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CC0066"/>
                </a:solidFill>
              </a:rPr>
              <a:t>Οι </a:t>
            </a:r>
            <a:r>
              <a:rPr lang="el-GR" sz="2800" b="1" u="sng" dirty="0">
                <a:solidFill>
                  <a:srgbClr val="CC0066"/>
                </a:solidFill>
              </a:rPr>
              <a:t>εκβολές</a:t>
            </a:r>
            <a:r>
              <a:rPr lang="el-GR" sz="2800" dirty="0">
                <a:solidFill>
                  <a:srgbClr val="CC0066"/>
                </a:solidFill>
              </a:rPr>
              <a:t> του ποταμού βρίσκονται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l-GR" sz="2800" dirty="0">
                <a:solidFill>
                  <a:srgbClr val="CC0066"/>
                </a:solidFill>
              </a:rPr>
              <a:t>κοντά </a:t>
            </a:r>
          </a:p>
          <a:p>
            <a:r>
              <a:rPr lang="el-GR" sz="2800" dirty="0">
                <a:solidFill>
                  <a:srgbClr val="CC0066"/>
                </a:solidFill>
              </a:rPr>
              <a:t>στη θάλασσα.</a:t>
            </a:r>
          </a:p>
          <a:p>
            <a:endParaRPr lang="el-GR" sz="2800" dirty="0">
              <a:solidFill>
                <a:srgbClr val="CC0066"/>
              </a:solidFill>
            </a:endParaRPr>
          </a:p>
          <a:p>
            <a:pPr algn="ctr"/>
            <a:r>
              <a:rPr lang="el-GR" sz="2800" b="1" u="sng" dirty="0">
                <a:solidFill>
                  <a:srgbClr val="CC0066"/>
                </a:solidFill>
              </a:rPr>
              <a:t>Το νερό ρέει από τις πηγές προς τις εκβολές.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099F0C-030C-4EEC-BAB9-C270123FF740}"/>
              </a:ext>
            </a:extLst>
          </p:cNvPr>
          <p:cNvSpPr txBox="1"/>
          <p:nvPr/>
        </p:nvSpPr>
        <p:spPr>
          <a:xfrm>
            <a:off x="0" y="0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Μάθημα 2</a:t>
            </a:r>
            <a:endParaRPr lang="en-CY" sz="1600" b="1" i="1" dirty="0"/>
          </a:p>
        </p:txBody>
      </p:sp>
    </p:spTree>
    <p:extLst>
      <p:ext uri="{BB962C8B-B14F-4D97-AF65-F5344CB8AC3E}">
        <p14:creationId xmlns:p14="http://schemas.microsoft.com/office/powerpoint/2010/main" val="6041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cgis.com/sharing/rest/content/items/8a8f9c38e7884050ad3cae86781e9d59/resources/1565315847728.jpeg?w=8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51" y="1778960"/>
            <a:ext cx="5801784" cy="435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60"/>
            <a:ext cx="7540487" cy="7984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00B050"/>
                </a:solidFill>
              </a:rPr>
              <a:t>Ποιο μέρος του ποταμού βλέπεις στη φωτογραφία; </a:t>
            </a:r>
            <a:br>
              <a:rPr lang="el-GR" sz="2800" b="1" dirty="0">
                <a:solidFill>
                  <a:srgbClr val="00B050"/>
                </a:solidFill>
              </a:rPr>
            </a:br>
            <a:r>
              <a:rPr lang="el-GR" sz="2800" b="1" dirty="0">
                <a:solidFill>
                  <a:srgbClr val="00B050"/>
                </a:solidFill>
              </a:rPr>
              <a:t>Σύρε τη σωστή λέξη πάνω στη φωτογραφία.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181" y="6165336"/>
            <a:ext cx="498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https://storymaps.arcgis.com/stories/8a8f9c38e7884050ad3cae86781e9d59</a:t>
            </a:r>
            <a:endParaRPr lang="el-G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90216" y="1775698"/>
            <a:ext cx="580178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CC0066"/>
                </a:solidFill>
                <a:latin typeface="+mj-lt"/>
              </a:rPr>
              <a:t>Προτού διαλέξεις σκέψου: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Τι βλέπεις;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Πώς είναι το έδαφος; Είναι ψηλό ή χαμηλό;</a:t>
            </a:r>
            <a:endParaRPr lang="el-GR" dirty="0"/>
          </a:p>
        </p:txBody>
      </p:sp>
      <p:sp>
        <p:nvSpPr>
          <p:cNvPr id="6" name="Rectangle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8693425" y="3547092"/>
            <a:ext cx="14289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πηγές</a:t>
            </a:r>
          </a:p>
        </p:txBody>
      </p:sp>
      <p:sp>
        <p:nvSpPr>
          <p:cNvPr id="7" name="Rectangle 6"/>
          <p:cNvSpPr/>
          <p:nvPr/>
        </p:nvSpPr>
        <p:spPr>
          <a:xfrm>
            <a:off x="8540651" y="4772629"/>
            <a:ext cx="17610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εκβολές</a:t>
            </a:r>
          </a:p>
        </p:txBody>
      </p:sp>
    </p:spTree>
    <p:extLst>
      <p:ext uri="{BB962C8B-B14F-4D97-AF65-F5344CB8AC3E}">
        <p14:creationId xmlns:p14="http://schemas.microsoft.com/office/powerpoint/2010/main" val="16304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948</Words>
  <Application>Microsoft Office PowerPoint</Application>
  <PresentationFormat>Widescreen</PresentationFormat>
  <Paragraphs>138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 Emoji</vt:lpstr>
      <vt:lpstr>Wingdings</vt:lpstr>
      <vt:lpstr>Office Theme</vt:lpstr>
      <vt:lpstr>Από τα ψηλά στα χαμηλά…</vt:lpstr>
      <vt:lpstr>Σημειώσεις για τον τρόπο εργασίας μου. (για γονείς / εκπαιδευτικούς)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Ποιο μέρος του ποταμού βλέπεις στη φωτογραφία;  Σύρε τη σωστή λέξη πάνω στη φωτογραφία. </vt:lpstr>
      <vt:lpstr>Ποιο μέρος του ποταμού βλέπεις στη φωτογραφία;  Σύρε τη σωστή λέξη πάνω στη φωτογραφία. </vt:lpstr>
      <vt:lpstr>Από πού περνάει το ποταμάκι πριν φτάσει στη θάλασσα;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τα ψηλά στα χαμηλά</dc:title>
  <dc:creator>user</dc:creator>
  <cp:lastModifiedBy>Theodora Damianou</cp:lastModifiedBy>
  <cp:revision>55</cp:revision>
  <dcterms:created xsi:type="dcterms:W3CDTF">2020-05-04T05:37:34Z</dcterms:created>
  <dcterms:modified xsi:type="dcterms:W3CDTF">2021-01-27T17:35:18Z</dcterms:modified>
</cp:coreProperties>
</file>