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79" r:id="rId3"/>
    <p:sldId id="257" r:id="rId4"/>
    <p:sldId id="258" r:id="rId5"/>
    <p:sldId id="259" r:id="rId6"/>
    <p:sldId id="260" r:id="rId7"/>
    <p:sldId id="261" r:id="rId8"/>
    <p:sldId id="264" r:id="rId9"/>
    <p:sldId id="287" r:id="rId10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eodora Damianou" initials="TD" lastIdx="1" clrIdx="0">
    <p:extLst>
      <p:ext uri="{19B8F6BF-5375-455C-9EA6-DF929625EA0E}">
        <p15:presenceInfo xmlns:p15="http://schemas.microsoft.com/office/powerpoint/2012/main" userId="S-1-5-21-2788066752-1823107075-1767043758-161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291" autoAdjust="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BF76C8-E862-4664-BA02-B4F3ECA5194E}" type="datetimeFigureOut">
              <a:rPr lang="en-CY" smtClean="0"/>
              <a:t>22/01/2021</a:t>
            </a:fld>
            <a:endParaRPr lang="en-C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B6EFB0-E378-4C39-9C1F-DB4C58475EFD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3947841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FB04-1BAB-4990-979F-616E27BAFFA4}" type="datetimeFigureOut">
              <a:rPr lang="el-GR" smtClean="0"/>
              <a:t>22/1/2021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63736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FB04-1BAB-4990-979F-616E27BAFFA4}" type="datetimeFigureOut">
              <a:rPr lang="el-GR" smtClean="0"/>
              <a:t>22/1/2021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4980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FB04-1BAB-4990-979F-616E27BAFFA4}" type="datetimeFigureOut">
              <a:rPr lang="el-GR" smtClean="0"/>
              <a:t>22/1/2021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97745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FB04-1BAB-4990-979F-616E27BAFFA4}" type="datetimeFigureOut">
              <a:rPr lang="el-GR" smtClean="0"/>
              <a:t>22/1/2021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85697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FB04-1BAB-4990-979F-616E27BAFFA4}" type="datetimeFigureOut">
              <a:rPr lang="el-GR" smtClean="0"/>
              <a:t>22/1/2021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401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FB04-1BAB-4990-979F-616E27BAFFA4}" type="datetimeFigureOut">
              <a:rPr lang="el-GR" smtClean="0"/>
              <a:t>22/1/2021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715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FB04-1BAB-4990-979F-616E27BAFFA4}" type="datetimeFigureOut">
              <a:rPr lang="el-GR" smtClean="0"/>
              <a:t>22/1/2021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5585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FB04-1BAB-4990-979F-616E27BAFFA4}" type="datetimeFigureOut">
              <a:rPr lang="el-GR" smtClean="0"/>
              <a:t>22/1/2021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2479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FB04-1BAB-4990-979F-616E27BAFFA4}" type="datetimeFigureOut">
              <a:rPr lang="el-GR" smtClean="0"/>
              <a:t>22/1/2021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775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FB04-1BAB-4990-979F-616E27BAFFA4}" type="datetimeFigureOut">
              <a:rPr lang="el-GR" smtClean="0"/>
              <a:t>22/1/2021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66150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FB04-1BAB-4990-979F-616E27BAFFA4}" type="datetimeFigureOut">
              <a:rPr lang="el-GR" smtClean="0"/>
              <a:t>22/1/2021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14390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9FB04-1BAB-4990-979F-616E27BAFFA4}" type="datetimeFigureOut">
              <a:rPr lang="el-GR" smtClean="0"/>
              <a:t>22/1/2021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1822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archeia.moec.gov.cy/sd/245/geografia_c_dim.pdf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6469" y="803323"/>
            <a:ext cx="11039061" cy="1134659"/>
          </a:xfrm>
        </p:spPr>
        <p:txBody>
          <a:bodyPr/>
          <a:lstStyle/>
          <a:p>
            <a:r>
              <a:rPr lang="el-GR" i="1" dirty="0"/>
              <a:t>Μελετούμε τον καιρό στην Κύπρο!</a:t>
            </a:r>
          </a:p>
        </p:txBody>
      </p:sp>
      <p:sp>
        <p:nvSpPr>
          <p:cNvPr id="4" name="Rectangle: Folded Corner 3">
            <a:extLst>
              <a:ext uri="{FF2B5EF4-FFF2-40B4-BE49-F238E27FC236}">
                <a16:creationId xmlns:a16="http://schemas.microsoft.com/office/drawing/2014/main" id="{72448C7A-00A2-4D7E-A414-D156AB7834D8}"/>
              </a:ext>
            </a:extLst>
          </p:cNvPr>
          <p:cNvSpPr/>
          <p:nvPr/>
        </p:nvSpPr>
        <p:spPr>
          <a:xfrm>
            <a:off x="106018" y="48042"/>
            <a:ext cx="11979966" cy="2292626"/>
          </a:xfrm>
          <a:prstGeom prst="foldedCorner">
            <a:avLst>
              <a:gd name="adj" fmla="val 43976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B21E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  <a:p>
            <a:pPr algn="ctr"/>
            <a:endParaRPr lang="el-GR" dirty="0"/>
          </a:p>
          <a:p>
            <a:pPr algn="just"/>
            <a:endParaRPr lang="el-GR" sz="1600" dirty="0">
              <a:solidFill>
                <a:srgbClr val="B21E92"/>
              </a:solidFill>
            </a:endParaRPr>
          </a:p>
          <a:p>
            <a:pPr algn="just"/>
            <a:endParaRPr lang="el-GR" sz="1600" dirty="0">
              <a:solidFill>
                <a:srgbClr val="B21E92"/>
              </a:solidFill>
            </a:endParaRPr>
          </a:p>
          <a:p>
            <a:pPr algn="just"/>
            <a:endParaRPr lang="el-GR" sz="1600" dirty="0">
              <a:solidFill>
                <a:srgbClr val="B21E92"/>
              </a:solidFill>
            </a:endParaRPr>
          </a:p>
          <a:p>
            <a:pPr algn="just"/>
            <a:r>
              <a:rPr lang="el-GR" sz="1600" dirty="0">
                <a:solidFill>
                  <a:schemeClr val="accent6">
                    <a:lumMod val="75000"/>
                  </a:schemeClr>
                </a:solidFill>
              </a:rPr>
              <a:t>Γεια σας παιδιά! </a:t>
            </a:r>
          </a:p>
          <a:p>
            <a:pPr algn="just"/>
            <a:r>
              <a:rPr lang="el-GR" sz="1600" dirty="0">
                <a:solidFill>
                  <a:schemeClr val="accent6">
                    <a:lumMod val="75000"/>
                  </a:schemeClr>
                </a:solidFill>
              </a:rPr>
              <a:t>Εύχομαι να είστε όλοι και όλες καλά και να μένετε στο σπίτι ασφαλείς! 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 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el-GR" sz="1600" dirty="0">
                <a:solidFill>
                  <a:schemeClr val="accent6">
                    <a:lumMod val="75000"/>
                  </a:schemeClr>
                </a:solidFill>
              </a:rPr>
              <a:t>Αυτή τη βδομάδα, μπορείτε, μαζί με τις άλλες σας δραστηριότητες, να εργαστείτε και στη Γεωγραφία! Σήμερα ξεκινάμε μια νέα ενότητα, που έχει θέμα τον καιρό στην Κύπρο. </a:t>
            </a:r>
          </a:p>
          <a:p>
            <a:pPr algn="just"/>
            <a:r>
              <a:rPr lang="el-GR" sz="1600" dirty="0">
                <a:solidFill>
                  <a:schemeClr val="accent6">
                    <a:lumMod val="75000"/>
                  </a:schemeClr>
                </a:solidFill>
              </a:rPr>
              <a:t>Οι εργασίες χωρίζονται σε δύο μέρη, το </a:t>
            </a:r>
            <a:r>
              <a:rPr lang="el-GR" sz="1600" i="1" dirty="0">
                <a:solidFill>
                  <a:schemeClr val="accent6">
                    <a:lumMod val="75000"/>
                  </a:schemeClr>
                </a:solidFill>
              </a:rPr>
              <a:t>Μάθημα 1 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</a:rPr>
              <a:t>και το </a:t>
            </a:r>
            <a:r>
              <a:rPr lang="el-GR" sz="1600" i="1" dirty="0">
                <a:solidFill>
                  <a:schemeClr val="accent6">
                    <a:lumMod val="75000"/>
                  </a:schemeClr>
                </a:solidFill>
              </a:rPr>
              <a:t>Μάθημα 2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</a:rPr>
              <a:t>. Έτσι, μπορείτε να τις μελετήσετε σταδιακά, δουλεύοντας πρώτα στο ένα μάθημα και μετά στο άλλο (π.χ. αφιερώνω λίγο χρόνο, δύο φορές τη βδομάδα). Αν σας παίρνουν περισσότερο χρόνο, τότε μπορείτε </a:t>
            </a:r>
          </a:p>
          <a:p>
            <a:pPr algn="just"/>
            <a:r>
              <a:rPr lang="el-GR" sz="1600" dirty="0">
                <a:solidFill>
                  <a:schemeClr val="accent6">
                    <a:lumMod val="75000"/>
                  </a:schemeClr>
                </a:solidFill>
              </a:rPr>
              <a:t>να χωρίσετε τη δουλειά σας σε τρία μέρη. Για όσους και όσες θέλουν, μπορούν να βρουν τα βιβλία της Γεωγραφίας, τα οποία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sz="1600" dirty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el-GR" sz="1600" dirty="0">
                <a:solidFill>
                  <a:schemeClr val="accent6">
                    <a:lumMod val="75000"/>
                  </a:schemeClr>
                </a:solidFill>
              </a:rPr>
              <a:t>ίσως να βρίσκονται στο σχολείο,  στον σύνδεσμο </a:t>
            </a:r>
            <a:r>
              <a:rPr lang="en-US" sz="1600" dirty="0">
                <a:solidFill>
                  <a:srgbClr val="B21E92"/>
                </a:solidFill>
                <a:hlinkClick r:id="rId2"/>
              </a:rPr>
              <a:t>http://archeia.moec.gov.cy/sd/245/geografia_c_dim.pdf</a:t>
            </a:r>
            <a:r>
              <a:rPr lang="el-GR" sz="1600" dirty="0">
                <a:solidFill>
                  <a:srgbClr val="B21E92"/>
                </a:solidFill>
              </a:rPr>
              <a:t> .</a:t>
            </a:r>
          </a:p>
          <a:p>
            <a:pPr algn="just"/>
            <a:r>
              <a:rPr lang="el-GR" sz="1600" dirty="0">
                <a:solidFill>
                  <a:schemeClr val="accent6">
                    <a:lumMod val="75000"/>
                  </a:schemeClr>
                </a:solidFill>
              </a:rPr>
              <a:t>Καλή δουλειά λοιπόν!</a:t>
            </a:r>
          </a:p>
          <a:p>
            <a:pPr algn="just"/>
            <a:endParaRPr lang="en-CY" sz="1600" dirty="0">
              <a:solidFill>
                <a:srgbClr val="B21E92"/>
              </a:solidFill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A7344778-4FD2-44B0-9E25-671DB42E3E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340668"/>
            <a:ext cx="12192000" cy="4402379"/>
          </a:xfrm>
        </p:spPr>
        <p:txBody>
          <a:bodyPr>
            <a:normAutofit fontScale="85000" lnSpcReduction="20000"/>
          </a:bodyPr>
          <a:lstStyle/>
          <a:p>
            <a:endParaRPr lang="el-GR" sz="3200" b="1" u="sng" dirty="0"/>
          </a:p>
          <a:p>
            <a:r>
              <a:rPr lang="el-GR" sz="4900" i="1" dirty="0"/>
              <a:t>Ο καιρός στην Κύπρο (Μέρος Α)</a:t>
            </a:r>
          </a:p>
          <a:p>
            <a:endParaRPr lang="el-GR" sz="3200" b="1" u="sng" dirty="0"/>
          </a:p>
          <a:p>
            <a:r>
              <a:rPr lang="el-GR" sz="3200" b="1" u="sng" dirty="0"/>
              <a:t>Γεωγραφική διερεύνηση</a:t>
            </a:r>
          </a:p>
          <a:p>
            <a:r>
              <a:rPr lang="el-GR" sz="3200" dirty="0"/>
              <a:t>Μελετώ τις πληροφορίες (φωτογραφίες, χάρτης, κείμενα) και μαθαίνω</a:t>
            </a:r>
          </a:p>
          <a:p>
            <a:r>
              <a:rPr lang="el-GR" sz="3200" i="1" u="sng" dirty="0"/>
              <a:t>πώς μπορώ να περιγράφω τον καιρό</a:t>
            </a:r>
            <a:r>
              <a:rPr lang="el-GR" sz="3200" dirty="0"/>
              <a:t>.</a:t>
            </a:r>
          </a:p>
          <a:p>
            <a:endParaRPr lang="el-GR" sz="32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800" b="1" i="1" dirty="0"/>
              <a:t>Πώς μπορεί να είναι ο καιρός στις διάφορες περιοχές της Κύπρου;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800" b="1" i="1" dirty="0"/>
              <a:t>Γιατί την ίδια στιγμή, μπορεί να διαφέρει από τόπο σε τόπο;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800" b="1" i="1" dirty="0"/>
              <a:t>Ποια στοιχεία επηρεάζουν τον καιρό;</a:t>
            </a:r>
          </a:p>
          <a:p>
            <a:endParaRPr lang="el-GR" sz="3200" i="1" dirty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1545244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66CEE-2F1A-4A02-BA76-EC9CEA257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7322127" cy="687820"/>
          </a:xfrm>
        </p:spPr>
        <p:txBody>
          <a:bodyPr>
            <a:normAutofit fontScale="90000"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l-GR" sz="3600" b="1" u="sng" dirty="0">
                <a:solidFill>
                  <a:srgbClr val="00863D"/>
                </a:solidFill>
              </a:rPr>
              <a:t>Σημειώσεις για τον τρόπο εργασίας μου.</a:t>
            </a:r>
            <a:endParaRPr lang="x-none" sz="3600" b="1" u="sng" dirty="0">
              <a:solidFill>
                <a:srgbClr val="00863D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10763-4525-4070-B3AA-40CFF2A8B2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55964"/>
            <a:ext cx="12192000" cy="5430981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el-GR" sz="2600" i="1" dirty="0">
                <a:solidFill>
                  <a:srgbClr val="7030A0"/>
                </a:solidFill>
              </a:rPr>
              <a:t>Αν δουλεύω στον Η.Υ., για να γράψω, να σβήσω ή να μετακινήσω κάτι σε μία</a:t>
            </a:r>
            <a:r>
              <a:rPr lang="en-US" sz="2600" i="1" dirty="0">
                <a:solidFill>
                  <a:srgbClr val="7030A0"/>
                </a:solidFill>
              </a:rPr>
              <a:t> </a:t>
            </a:r>
            <a:r>
              <a:rPr lang="el-GR" sz="2600" i="1" dirty="0">
                <a:solidFill>
                  <a:srgbClr val="7030A0"/>
                </a:solidFill>
              </a:rPr>
              <a:t>διαφάνεια, η</a:t>
            </a:r>
            <a:r>
              <a:rPr lang="en-US" sz="2600" i="1" dirty="0">
                <a:solidFill>
                  <a:srgbClr val="7030A0"/>
                </a:solidFill>
              </a:rPr>
              <a:t> </a:t>
            </a:r>
            <a:r>
              <a:rPr lang="el-GR" sz="2600" i="1" dirty="0">
                <a:solidFill>
                  <a:srgbClr val="7030A0"/>
                </a:solidFill>
              </a:rPr>
              <a:t>παρουσίασή μου πρέπει να είναι σε προβολή «</a:t>
            </a:r>
            <a:r>
              <a:rPr lang="en-US" sz="2600" i="1" dirty="0">
                <a:solidFill>
                  <a:srgbClr val="7030A0"/>
                </a:solidFill>
              </a:rPr>
              <a:t>normal</a:t>
            </a:r>
            <a:r>
              <a:rPr lang="el-GR" sz="2600" i="1" dirty="0">
                <a:solidFill>
                  <a:srgbClr val="7030A0"/>
                </a:solidFill>
              </a:rPr>
              <a:t>». Επιλέγω την προβολή</a:t>
            </a:r>
            <a:r>
              <a:rPr lang="en-US" sz="2600" i="1" dirty="0">
                <a:solidFill>
                  <a:srgbClr val="7030A0"/>
                </a:solidFill>
              </a:rPr>
              <a:t> </a:t>
            </a:r>
            <a:r>
              <a:rPr lang="el-GR" sz="2600" i="1" dirty="0">
                <a:solidFill>
                  <a:srgbClr val="7030A0"/>
                </a:solidFill>
              </a:rPr>
              <a:t>«</a:t>
            </a:r>
            <a:r>
              <a:rPr lang="en-US" sz="2600" i="1" dirty="0">
                <a:solidFill>
                  <a:srgbClr val="7030A0"/>
                </a:solidFill>
              </a:rPr>
              <a:t>normal</a:t>
            </a:r>
            <a:r>
              <a:rPr lang="el-GR" sz="2600" i="1" dirty="0">
                <a:solidFill>
                  <a:srgbClr val="7030A0"/>
                </a:solidFill>
              </a:rPr>
              <a:t>»</a:t>
            </a:r>
            <a:r>
              <a:rPr lang="en-US" sz="2600" i="1" dirty="0">
                <a:solidFill>
                  <a:srgbClr val="7030A0"/>
                </a:solidFill>
              </a:rPr>
              <a:t>, </a:t>
            </a:r>
            <a:r>
              <a:rPr lang="el-GR" sz="2600" i="1" dirty="0">
                <a:solidFill>
                  <a:srgbClr val="7030A0"/>
                </a:solidFill>
              </a:rPr>
              <a:t>στο κάτω</a:t>
            </a:r>
            <a:r>
              <a:rPr lang="en-US" sz="2600" i="1" dirty="0">
                <a:solidFill>
                  <a:srgbClr val="7030A0"/>
                </a:solidFill>
              </a:rPr>
              <a:t> </a:t>
            </a:r>
            <a:r>
              <a:rPr lang="el-GR" sz="2600" i="1" dirty="0">
                <a:solidFill>
                  <a:srgbClr val="7030A0"/>
                </a:solidFill>
              </a:rPr>
              <a:t>μέρος της οθόνης, δηλαδή την προβολή που έχει η παρουσίαση μόλις την</a:t>
            </a:r>
            <a:r>
              <a:rPr lang="en-US" sz="2600" i="1" dirty="0">
                <a:solidFill>
                  <a:srgbClr val="7030A0"/>
                </a:solidFill>
              </a:rPr>
              <a:t> </a:t>
            </a:r>
            <a:r>
              <a:rPr lang="el-GR" sz="2600" i="1" dirty="0">
                <a:solidFill>
                  <a:srgbClr val="7030A0"/>
                </a:solidFill>
              </a:rPr>
              <a:t>ανοίξω στον υπολογιστή μου.</a:t>
            </a:r>
          </a:p>
          <a:p>
            <a:pPr marL="0" indent="0">
              <a:buNone/>
            </a:pPr>
            <a:endParaRPr lang="el-GR" sz="2600" i="1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2600" i="1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2600" i="1" dirty="0">
              <a:solidFill>
                <a:srgbClr val="7030A0"/>
              </a:solidFill>
            </a:endParaRPr>
          </a:p>
          <a:p>
            <a:pPr>
              <a:buFontTx/>
              <a:buChar char="-"/>
            </a:pPr>
            <a:r>
              <a:rPr lang="el-GR" sz="2600" i="1" dirty="0">
                <a:solidFill>
                  <a:srgbClr val="7030A0"/>
                </a:solidFill>
              </a:rPr>
              <a:t>Αν δουλεύω στον Η.Υ., θυμάμαι πάντοτε να αποθηκεύω την εργασία μου, προτού</a:t>
            </a:r>
          </a:p>
          <a:p>
            <a:pPr marL="0" indent="0">
              <a:buNone/>
            </a:pPr>
            <a:r>
              <a:rPr lang="el-GR" sz="2600" i="1" dirty="0">
                <a:solidFill>
                  <a:srgbClr val="7030A0"/>
                </a:solidFill>
              </a:rPr>
              <a:t>αποχωρήσω.</a:t>
            </a:r>
          </a:p>
          <a:p>
            <a:pPr marL="0" indent="0">
              <a:buNone/>
            </a:pPr>
            <a:r>
              <a:rPr lang="el-GR" sz="2600" i="1" dirty="0">
                <a:solidFill>
                  <a:srgbClr val="7030A0"/>
                </a:solidFill>
              </a:rPr>
              <a:t>- Αν εκτυπώσω την παρουσίαση, μπορώ να συμπληρώσω τις εργασίες μου στο χαρτί, ή  σ’ ένα τετράδιο.</a:t>
            </a:r>
          </a:p>
          <a:p>
            <a:pPr>
              <a:buFontTx/>
              <a:buChar char="-"/>
            </a:pPr>
            <a:r>
              <a:rPr lang="el-GR" sz="2600" i="1" dirty="0">
                <a:solidFill>
                  <a:srgbClr val="7030A0"/>
                </a:solidFill>
              </a:rPr>
              <a:t>Αν απλά βλέπω την παρουσίαση (στον Η.Υ., στο </a:t>
            </a:r>
            <a:r>
              <a:rPr lang="el-GR" sz="2600" i="1" dirty="0" err="1">
                <a:solidFill>
                  <a:srgbClr val="7030A0"/>
                </a:solidFill>
              </a:rPr>
              <a:t>τάπλετ</a:t>
            </a:r>
            <a:r>
              <a:rPr lang="el-GR" sz="2600" i="1" dirty="0">
                <a:solidFill>
                  <a:srgbClr val="7030A0"/>
                </a:solidFill>
              </a:rPr>
              <a:t> ή στο κινητό τηλέφωνο), μπορώ να διαβάζω τις πληροφορίες, να δείχνω και να απαντώ προφορικά.  </a:t>
            </a:r>
          </a:p>
          <a:p>
            <a:endParaRPr lang="x-none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FAD2DA4-2520-4A56-8752-990AE5CEEBA2}"/>
              </a:ext>
            </a:extLst>
          </p:cNvPr>
          <p:cNvGrpSpPr/>
          <p:nvPr/>
        </p:nvGrpSpPr>
        <p:grpSpPr>
          <a:xfrm>
            <a:off x="2375714" y="2415028"/>
            <a:ext cx="6447537" cy="1229604"/>
            <a:chOff x="5803475" y="4545497"/>
            <a:chExt cx="6447537" cy="1229604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028112C3-4C47-40BF-8C95-0D8B009BED6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03475" y="4545497"/>
              <a:ext cx="6447537" cy="1229604"/>
            </a:xfrm>
            <a:prstGeom prst="rect">
              <a:avLst/>
            </a:prstGeom>
          </p:spPr>
        </p:pic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79E102A6-112A-454A-84C2-B07D7FDB4D53}"/>
                </a:ext>
              </a:extLst>
            </p:cNvPr>
            <p:cNvSpPr/>
            <p:nvPr/>
          </p:nvSpPr>
          <p:spPr>
            <a:xfrm>
              <a:off x="8574158" y="4757531"/>
              <a:ext cx="537336" cy="515412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/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D2F8D63A-2222-4426-A776-6132EE3583E7}"/>
                </a:ext>
              </a:extLst>
            </p:cNvPr>
            <p:cNvCxnSpPr>
              <a:cxnSpLocks/>
            </p:cNvCxnSpPr>
            <p:nvPr/>
          </p:nvCxnSpPr>
          <p:spPr>
            <a:xfrm>
              <a:off x="9006299" y="5184211"/>
              <a:ext cx="336484" cy="7548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00769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6"/>
            <a:ext cx="7460974" cy="536396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l-GR" sz="2800" b="1" dirty="0"/>
              <a:t>Παρατηρώ και περιγράφω τον καιρό σήμερα.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3913831"/>
              </p:ext>
            </p:extLst>
          </p:nvPr>
        </p:nvGraphicFramePr>
        <p:xfrm>
          <a:off x="211015" y="958316"/>
          <a:ext cx="11844996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12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12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12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612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07753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/>
                        <a:t>βροχή</a:t>
                      </a:r>
                      <a:r>
                        <a:rPr lang="el-GR" sz="2000" baseline="0" dirty="0"/>
                        <a:t> </a:t>
                      </a:r>
                    </a:p>
                    <a:p>
                      <a:pPr marL="180000" indent="-144000">
                        <a:buFont typeface="Wingdings" panose="05000000000000000000" pitchFamily="2" charset="2"/>
                        <a:buChar char="Ø"/>
                      </a:pPr>
                      <a:r>
                        <a:rPr lang="el-GR" sz="1600" i="1" baseline="0" dirty="0"/>
                        <a:t>Βρέχει; (καθόλου; λίγο; πολύ;)</a:t>
                      </a:r>
                      <a:endParaRPr lang="el-GR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/>
                        <a:t>άνεμος</a:t>
                      </a:r>
                    </a:p>
                    <a:p>
                      <a:pPr marL="180000" indent="-144000">
                        <a:buFont typeface="Wingdings" panose="05000000000000000000" pitchFamily="2" charset="2"/>
                        <a:buChar char="Ø"/>
                      </a:pPr>
                      <a:r>
                        <a:rPr lang="el-GR" sz="1600" i="1" dirty="0"/>
                        <a:t>Φυσά άνεμος; (είναι αδύνατος; μέτριος; δυνατός;)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/>
                        <a:t>ήλιος/σύννεφα</a:t>
                      </a:r>
                    </a:p>
                    <a:p>
                      <a:pPr marL="180000" indent="-144000">
                        <a:buFont typeface="Wingdings" panose="05000000000000000000" pitchFamily="2" charset="2"/>
                        <a:buChar char="Ø"/>
                      </a:pPr>
                      <a:r>
                        <a:rPr lang="el-GR" sz="1600" i="1" dirty="0"/>
                        <a:t>Έχει σύννεφα; (λίγα; πολλά;) Φαίνεται ο ουρανός; Φαίνεται ο ήλιος;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/>
                        <a:t>θερμοκρασία/άνεση</a:t>
                      </a:r>
                    </a:p>
                    <a:p>
                      <a:pPr marL="180000" indent="-144000">
                        <a:buFont typeface="Wingdings" panose="05000000000000000000" pitchFamily="2" charset="2"/>
                        <a:buChar char="Ø"/>
                      </a:pPr>
                      <a:r>
                        <a:rPr lang="el-GR" sz="1600" i="1" baseline="0" dirty="0"/>
                        <a:t>Πώς είναι η θερμοκρασία; (ψηλή; χαμηλή;) </a:t>
                      </a:r>
                      <a:endParaRPr lang="el-GR" sz="16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6944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l-GR" dirty="0"/>
                        <a:t>………………………………………….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………………………………………….</a:t>
                      </a:r>
                    </a:p>
                    <a:p>
                      <a:pPr algn="ctr"/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l-GR" dirty="0"/>
                        <a:t>………………………………………….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………………………………………….</a:t>
                      </a:r>
                    </a:p>
                    <a:p>
                      <a:pPr algn="ctr"/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l-GR" dirty="0"/>
                        <a:t>………………………………………….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………………………………………….</a:t>
                      </a:r>
                    </a:p>
                    <a:p>
                      <a:pPr algn="ctr"/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l-GR" dirty="0"/>
                        <a:t>………………………………………….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………………………………………….</a:t>
                      </a:r>
                    </a:p>
                    <a:p>
                      <a:pPr algn="ctr"/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68232" y="3710579"/>
            <a:ext cx="10868696" cy="296747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l-GR" sz="2000" dirty="0">
              <a:latin typeface="+mj-lt"/>
            </a:endParaRPr>
          </a:p>
          <a:p>
            <a:r>
              <a:rPr lang="el-GR" sz="2400" b="1" dirty="0">
                <a:latin typeface="+mj-lt"/>
              </a:rPr>
              <a:t>Μπορούμε να περιγράψουμε τον καιρό με τέσσερα στοιχεία: </a:t>
            </a:r>
          </a:p>
          <a:p>
            <a:endParaRPr lang="el-GR" sz="2000" dirty="0">
              <a:latin typeface="+mj-lt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200" dirty="0">
                <a:latin typeface="+mj-lt"/>
              </a:rPr>
              <a:t>την ηλιοφάνεια (ήλιος / σύννεφα)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200" dirty="0">
                <a:latin typeface="+mj-lt"/>
              </a:rPr>
              <a:t>τη</a:t>
            </a:r>
            <a:r>
              <a:rPr lang="en-US" sz="2200" dirty="0">
                <a:latin typeface="+mj-lt"/>
              </a:rPr>
              <a:t> </a:t>
            </a:r>
            <a:r>
              <a:rPr lang="el-GR" sz="2200" dirty="0">
                <a:latin typeface="+mj-lt"/>
              </a:rPr>
              <a:t>βροχόπτωση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200" dirty="0">
                <a:latin typeface="+mj-lt"/>
              </a:rPr>
              <a:t>τη θερμοκρασία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200" dirty="0">
                <a:latin typeface="+mj-lt"/>
              </a:rPr>
              <a:t>την ένταση (δύναμη) και την κατεύθυνση του ανέμου</a:t>
            </a:r>
          </a:p>
          <a:p>
            <a:endParaRPr lang="el-GR" sz="2000" dirty="0">
              <a:latin typeface="+mj-lt"/>
            </a:endParaRPr>
          </a:p>
          <a:p>
            <a:pPr algn="ctr"/>
            <a:r>
              <a:rPr lang="el-GR" sz="2400" b="1" i="1" dirty="0">
                <a:latin typeface="+mj-lt"/>
              </a:rPr>
              <a:t>Ας μάθουμε να περιγράφουμε τον καιρό σαν μετεωρολόγοι!</a:t>
            </a:r>
          </a:p>
          <a:p>
            <a:pPr algn="ctr"/>
            <a:r>
              <a:rPr lang="el-GR" sz="2000" b="1" i="1" dirty="0">
                <a:solidFill>
                  <a:srgbClr val="00B050"/>
                </a:solidFill>
                <a:latin typeface="+mj-lt"/>
              </a:rPr>
              <a:t>(</a:t>
            </a:r>
            <a:r>
              <a:rPr lang="el-GR" sz="2000" b="1" i="1" u="sng" dirty="0">
                <a:solidFill>
                  <a:srgbClr val="00B050"/>
                </a:solidFill>
                <a:latin typeface="+mj-lt"/>
              </a:rPr>
              <a:t>μετεωρολόγοι:</a:t>
            </a:r>
            <a:r>
              <a:rPr lang="el-GR" sz="2000" b="1" i="1" dirty="0">
                <a:solidFill>
                  <a:srgbClr val="00B050"/>
                </a:solidFill>
                <a:latin typeface="+mj-lt"/>
              </a:rPr>
              <a:t> οι επιστήμονες που μελετούν τα στοιχεία του καιρού)</a:t>
            </a:r>
          </a:p>
          <a:p>
            <a:endParaRPr lang="el-GR" dirty="0"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A4A678-7B5A-4F67-949B-DC26ED75F3B0}"/>
              </a:ext>
            </a:extLst>
          </p:cNvPr>
          <p:cNvSpPr txBox="1"/>
          <p:nvPr/>
        </p:nvSpPr>
        <p:spPr>
          <a:xfrm>
            <a:off x="10916528" y="14064"/>
            <a:ext cx="12660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i="1" dirty="0"/>
              <a:t>Μάθημα 1</a:t>
            </a:r>
            <a:endParaRPr lang="en-CY" sz="1600" b="1" i="1" dirty="0"/>
          </a:p>
        </p:txBody>
      </p:sp>
    </p:spTree>
    <p:extLst>
      <p:ext uri="{BB962C8B-B14F-4D97-AF65-F5344CB8AC3E}">
        <p14:creationId xmlns:p14="http://schemas.microsoft.com/office/powerpoint/2010/main" val="4046965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260" y="855459"/>
            <a:ext cx="12191999" cy="73409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l-GR" sz="2800" dirty="0"/>
              <a:t>Παρατηρώ </a:t>
            </a:r>
            <a:r>
              <a:rPr lang="el-GR" sz="2800" b="1" i="1" dirty="0"/>
              <a:t>πώς είναι ο ουρανός </a:t>
            </a:r>
            <a:r>
              <a:rPr lang="el-GR" sz="2800" dirty="0"/>
              <a:t>σε κάθε φωτογραφία και γράφω προτάσεις για </a:t>
            </a:r>
            <a:r>
              <a:rPr lang="el-GR" sz="2800" b="1" i="1" dirty="0"/>
              <a:t>να περιγράψω τον καιρό</a:t>
            </a:r>
            <a:r>
              <a:rPr lang="el-GR" sz="2800" dirty="0"/>
              <a:t>, χρησιμοποιώντας τις λέξεις </a:t>
            </a:r>
            <a:r>
              <a:rPr lang="el-GR" sz="2800" b="1" i="1" u="sng" dirty="0"/>
              <a:t>ήλιος</a:t>
            </a:r>
            <a:r>
              <a:rPr lang="el-GR" sz="2800" dirty="0"/>
              <a:t> και </a:t>
            </a:r>
            <a:r>
              <a:rPr lang="el-GR" sz="2800" b="1" i="1" u="sng" dirty="0"/>
              <a:t>σύννεφα</a:t>
            </a:r>
            <a:r>
              <a:rPr lang="el-GR" sz="2800" dirty="0"/>
              <a:t>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41" y="916266"/>
            <a:ext cx="11861442" cy="5859887"/>
          </a:xfrm>
        </p:spPr>
        <p:txBody>
          <a:bodyPr/>
          <a:lstStyle/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4" name="Picture 3" descr="http://1.bp.blogspot.com/-GtQD3k7Z1TM/TaiVyUgk2jI/AAAAAAAABq4/t9MFy9R7LVQ/s1600/sky116003bh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9780" y="1775992"/>
            <a:ext cx="4272000" cy="320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709780" y="5181821"/>
            <a:ext cx="4272000" cy="13275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l-GR" sz="2000" dirty="0"/>
              <a:t>Υπάρχουν αρκετά </a:t>
            </a:r>
            <a:r>
              <a:rPr lang="el-GR" sz="2000" i="1" u="sng" dirty="0"/>
              <a:t>σύννεφα</a:t>
            </a:r>
            <a:r>
              <a:rPr lang="el-GR" sz="2000" dirty="0"/>
              <a:t> στον ουρανό. Ο ουρανός κάπου φαίνεται. Ο </a:t>
            </a:r>
            <a:r>
              <a:rPr lang="el-GR" sz="2000" i="1" u="sng" dirty="0"/>
              <a:t>ήλιος</a:t>
            </a:r>
            <a:r>
              <a:rPr lang="el-GR" sz="2000" dirty="0"/>
              <a:t> δεν φαίνεται.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30434" y="1778613"/>
            <a:ext cx="4635216" cy="3240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Rectangle 7"/>
          <p:cNvSpPr/>
          <p:nvPr/>
        </p:nvSpPr>
        <p:spPr>
          <a:xfrm>
            <a:off x="6847004" y="5244091"/>
            <a:ext cx="4635216" cy="12652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Rounded Rectangle 8">
            <a:extLst>
              <a:ext uri="{FF2B5EF4-FFF2-40B4-BE49-F238E27FC236}">
                <a16:creationId xmlns:a16="http://schemas.microsoft.com/office/drawing/2014/main" id="{67151C6D-2859-4A3C-98DC-9EAD838332AB}"/>
              </a:ext>
            </a:extLst>
          </p:cNvPr>
          <p:cNvSpPr/>
          <p:nvPr/>
        </p:nvSpPr>
        <p:spPr>
          <a:xfrm>
            <a:off x="3856383" y="-33443"/>
            <a:ext cx="3998838" cy="74579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dirty="0"/>
              <a:t>1. Ήλιος/σύννεφα</a:t>
            </a:r>
          </a:p>
        </p:txBody>
      </p:sp>
    </p:spTree>
    <p:extLst>
      <p:ext uri="{BB962C8B-B14F-4D97-AF65-F5344CB8AC3E}">
        <p14:creationId xmlns:p14="http://schemas.microsoft.com/office/powerpoint/2010/main" val="3881522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http://www.kilda.org.uk/blog/Images/Full/sun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02318" y="1120491"/>
            <a:ext cx="4099743" cy="32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5" name="Picture 4" descr="http://samwarren55.files.wordpress.com/2011/05/stone-county-sky-morning-after-joplin-tornado-9-45-am-may-23-2011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2300" y="1120491"/>
            <a:ext cx="4501500" cy="32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1102318" y="4594762"/>
            <a:ext cx="4099743" cy="138893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6852300" y="4594762"/>
            <a:ext cx="4501500" cy="138893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Rounded Rectangle 8">
            <a:extLst>
              <a:ext uri="{FF2B5EF4-FFF2-40B4-BE49-F238E27FC236}">
                <a16:creationId xmlns:a16="http://schemas.microsoft.com/office/drawing/2014/main" id="{1A7F063F-7DD6-4492-BBC1-EFEF3983D97C}"/>
              </a:ext>
            </a:extLst>
          </p:cNvPr>
          <p:cNvSpPr/>
          <p:nvPr/>
        </p:nvSpPr>
        <p:spPr>
          <a:xfrm>
            <a:off x="3856383" y="22828"/>
            <a:ext cx="3998838" cy="74579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dirty="0"/>
              <a:t>1. Ήλιος/σύννεφα</a:t>
            </a:r>
          </a:p>
        </p:txBody>
      </p:sp>
    </p:spTree>
    <p:extLst>
      <p:ext uri="{BB962C8B-B14F-4D97-AF65-F5344CB8AC3E}">
        <p14:creationId xmlns:p14="http://schemas.microsoft.com/office/powerpoint/2010/main" val="479035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/>
        </p:nvSpPr>
        <p:spPr>
          <a:xfrm>
            <a:off x="176737" y="80602"/>
            <a:ext cx="11874321" cy="778096"/>
          </a:xfrm>
          <a:prstGeom prst="round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l-GR" sz="2400" dirty="0">
                <a:latin typeface="+mj-lt"/>
              </a:rPr>
              <a:t>Οι μετεωρολόγοι χρησιμοποιούν συγκεκριμένες φράσεις για να περιγράψουν πόσα σύννεφα υπάρχουν στον ουρανό κι αν φαίνεται ο ουρανός ή ο ήλιος. </a:t>
            </a:r>
          </a:p>
        </p:txBody>
      </p:sp>
      <p:pic>
        <p:nvPicPr>
          <p:cNvPr id="9" name="Picture 8" descr="http://1.bp.blogspot.com/-GtQD3k7Z1TM/TaiVyUgk2jI/AAAAAAAABq4/t9MFy9R7LVQ/s1600/sky116003bh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8155" y="4567997"/>
            <a:ext cx="2459477" cy="16490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" name="Picture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68689" y="4567997"/>
            <a:ext cx="2426327" cy="164900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Picture 10" descr="http://samwarren55.files.wordpress.com/2011/05/stone-county-sky-morning-after-joplin-tornado-9-45-am-may-23-2011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17071" y="4550758"/>
            <a:ext cx="2748299" cy="16490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2" name="Content Placeholder 3" descr="http://www.kilda.org.uk/blog/Images/Full/sun.jpg"/>
          <p:cNvPicPr>
            <a:picLocks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487426" y="4550758"/>
            <a:ext cx="2376419" cy="16449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grpSp>
        <p:nvGrpSpPr>
          <p:cNvPr id="26" name="Group 25">
            <a:extLst>
              <a:ext uri="{FF2B5EF4-FFF2-40B4-BE49-F238E27FC236}">
                <a16:creationId xmlns:a16="http://schemas.microsoft.com/office/drawing/2014/main" id="{DFAF38CF-6610-4F7B-B7AE-6B57578AED6D}"/>
              </a:ext>
            </a:extLst>
          </p:cNvPr>
          <p:cNvGrpSpPr/>
          <p:nvPr/>
        </p:nvGrpSpPr>
        <p:grpSpPr>
          <a:xfrm>
            <a:off x="3630071" y="1100735"/>
            <a:ext cx="4417255" cy="3245774"/>
            <a:chOff x="6703403" y="1139120"/>
            <a:chExt cx="4417255" cy="3245774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5FBF26A6-5040-4780-AAB8-BFB6839183F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703403" y="1139120"/>
              <a:ext cx="4417255" cy="3245774"/>
            </a:xfrm>
            <a:prstGeom prst="rect">
              <a:avLst/>
            </a:prstGeom>
          </p:spPr>
        </p:pic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1386583-4FB4-4415-8600-6BB1F2397886}"/>
                </a:ext>
              </a:extLst>
            </p:cNvPr>
            <p:cNvSpPr txBox="1"/>
            <p:nvPr/>
          </p:nvSpPr>
          <p:spPr>
            <a:xfrm>
              <a:off x="7043445" y="1821694"/>
              <a:ext cx="377993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u="sng" dirty="0"/>
                <a:t>Μερικώς συννεφιασμένος καιρός</a:t>
              </a:r>
            </a:p>
            <a:p>
              <a:r>
                <a:rPr lang="el-GR" sz="2000" dirty="0"/>
                <a:t>Στο ουρανό υπάρχουν αρκετά σύννεφα. Ο ουρανός κάπου φαίνεται. Ο ήλιος</a:t>
              </a:r>
              <a:r>
                <a:rPr lang="en-US" sz="2000" dirty="0"/>
                <a:t> </a:t>
              </a:r>
              <a:r>
                <a:rPr lang="el-GR" sz="2000" dirty="0"/>
                <a:t>κάποτε φαίνεται και κάποτε τον κρύβουν τα σύννεφα.</a:t>
              </a:r>
              <a:endParaRPr lang="en-CY" sz="2000" dirty="0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D8C6AED-3820-4336-8C21-29935A7119CD}"/>
              </a:ext>
            </a:extLst>
          </p:cNvPr>
          <p:cNvGrpSpPr/>
          <p:nvPr/>
        </p:nvGrpSpPr>
        <p:grpSpPr>
          <a:xfrm>
            <a:off x="8300520" y="1056764"/>
            <a:ext cx="3366698" cy="3156196"/>
            <a:chOff x="5081587" y="1259349"/>
            <a:chExt cx="3366698" cy="3156196"/>
          </a:xfrm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1D939EDB-AE48-4D5F-8E95-DB71FF8888B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081587" y="1259349"/>
              <a:ext cx="3366698" cy="3156196"/>
            </a:xfrm>
            <a:prstGeom prst="rect">
              <a:avLst/>
            </a:prstGeom>
          </p:spPr>
        </p:pic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1E78F94F-D5D7-4A95-AA83-94EB58BFAF9A}"/>
                </a:ext>
              </a:extLst>
            </p:cNvPr>
            <p:cNvSpPr txBox="1"/>
            <p:nvPr/>
          </p:nvSpPr>
          <p:spPr>
            <a:xfrm>
              <a:off x="5306144" y="2066553"/>
              <a:ext cx="2809875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u="sng" dirty="0"/>
                <a:t>Συννεφιασμένος καιρός</a:t>
              </a:r>
            </a:p>
            <a:p>
              <a:r>
                <a:rPr lang="el-GR" sz="2000" dirty="0"/>
                <a:t>Ο ουρανός δεν φαίνεται, είναι νεφελώδης. Είναι καλυμμένος με σύννεφα. Ο ήλιος δεν φαίνεται καθόλου.</a:t>
              </a:r>
              <a:endParaRPr lang="en-CY" sz="2000" dirty="0"/>
            </a:p>
          </p:txBody>
        </p:sp>
      </p:grpSp>
      <p:sp>
        <p:nvSpPr>
          <p:cNvPr id="27" name="Title 1">
            <a:extLst>
              <a:ext uri="{FF2B5EF4-FFF2-40B4-BE49-F238E27FC236}">
                <a16:creationId xmlns:a16="http://schemas.microsoft.com/office/drawing/2014/main" id="{7D137DF7-DCF6-4CC4-AA00-7E0433A57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4406" y="6321604"/>
            <a:ext cx="12435840" cy="536396"/>
          </a:xfrm>
        </p:spPr>
        <p:txBody>
          <a:bodyPr>
            <a:no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l-GR" sz="2200" b="1" dirty="0">
                <a:solidFill>
                  <a:srgbClr val="00B0F0"/>
                </a:solidFill>
              </a:rPr>
              <a:t>Τώρα που έμαθα να περιγράφω την «ηλιοφάνεια», ενώνω την κάθε φωτογραφία με τη σωστή περιγραφή. 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A50D58C-5AC7-4823-B3B1-CF62D1480C9C}"/>
              </a:ext>
            </a:extLst>
          </p:cNvPr>
          <p:cNvGrpSpPr/>
          <p:nvPr/>
        </p:nvGrpSpPr>
        <p:grpSpPr>
          <a:xfrm>
            <a:off x="272901" y="1100735"/>
            <a:ext cx="3151163" cy="2867026"/>
            <a:chOff x="-17689" y="1342429"/>
            <a:chExt cx="3151163" cy="3079465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BCC56B7B-4190-4670-B9A0-5999C178B18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-17689" y="1342429"/>
              <a:ext cx="3151163" cy="3079465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EEAB465-4CCA-4004-9C44-4CCB04DDA725}"/>
                </a:ext>
              </a:extLst>
            </p:cNvPr>
            <p:cNvSpPr txBox="1"/>
            <p:nvPr/>
          </p:nvSpPr>
          <p:spPr>
            <a:xfrm>
              <a:off x="256221" y="2066553"/>
              <a:ext cx="2748299" cy="2082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u="sng" dirty="0"/>
                <a:t>Αίθριος καιρός </a:t>
              </a:r>
              <a:endParaRPr lang="el-GR" sz="2000" b="1" dirty="0"/>
            </a:p>
            <a:p>
              <a:r>
                <a:rPr lang="el-GR" sz="2000" dirty="0"/>
                <a:t>Δεν υπάρχουν καθόλου σύννεφα στο ουρανό. Ο ήλιος φαίνεται. Υπάρχει πλήρης ηλιοφάνεια.</a:t>
              </a:r>
            </a:p>
            <a:p>
              <a:endParaRPr lang="en-CY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69617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Alternate Process 6"/>
          <p:cNvSpPr/>
          <p:nvPr/>
        </p:nvSpPr>
        <p:spPr>
          <a:xfrm>
            <a:off x="4247486" y="1247989"/>
            <a:ext cx="3799268" cy="2515416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sz="2000" dirty="0"/>
          </a:p>
          <a:p>
            <a:pPr algn="ctr"/>
            <a:endParaRPr lang="el-GR" sz="2000" dirty="0"/>
          </a:p>
          <a:p>
            <a:pPr algn="ctr"/>
            <a:endParaRPr lang="el-GR" sz="2000" dirty="0"/>
          </a:p>
          <a:p>
            <a:pPr algn="ctr"/>
            <a:r>
              <a:rPr lang="el-GR" sz="2400" dirty="0"/>
              <a:t>συννεφιασμένος καιρός</a:t>
            </a:r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r>
              <a:rPr lang="el-GR" dirty="0"/>
              <a:t>  </a:t>
            </a:r>
          </a:p>
        </p:txBody>
      </p:sp>
      <p:sp>
        <p:nvSpPr>
          <p:cNvPr id="8" name="Flowchart: Alternate Process 7"/>
          <p:cNvSpPr/>
          <p:nvPr/>
        </p:nvSpPr>
        <p:spPr>
          <a:xfrm>
            <a:off x="8238141" y="1262055"/>
            <a:ext cx="3799268" cy="2515416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sz="2000" dirty="0"/>
          </a:p>
          <a:p>
            <a:pPr algn="ctr"/>
            <a:endParaRPr lang="el-GR" sz="2000" dirty="0"/>
          </a:p>
          <a:p>
            <a:pPr algn="ctr"/>
            <a:endParaRPr lang="el-GR" sz="2000" dirty="0"/>
          </a:p>
          <a:p>
            <a:pPr algn="ctr"/>
            <a:endParaRPr lang="el-GR" sz="2000" dirty="0"/>
          </a:p>
          <a:p>
            <a:pPr algn="ctr"/>
            <a:r>
              <a:rPr lang="el-GR" sz="2400" dirty="0"/>
              <a:t>μερικώς συννεφιασμένος</a:t>
            </a:r>
          </a:p>
          <a:p>
            <a:pPr algn="ctr"/>
            <a:r>
              <a:rPr lang="el-GR" sz="2400" dirty="0"/>
              <a:t>καιρός</a:t>
            </a:r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</p:txBody>
      </p:sp>
      <p:sp>
        <p:nvSpPr>
          <p:cNvPr id="4" name="Rounded Rectangle 3"/>
          <p:cNvSpPr/>
          <p:nvPr/>
        </p:nvSpPr>
        <p:spPr>
          <a:xfrm>
            <a:off x="128043" y="1233922"/>
            <a:ext cx="3928056" cy="251541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sz="2000" dirty="0"/>
          </a:p>
          <a:p>
            <a:pPr algn="ctr"/>
            <a:endParaRPr lang="el-GR" sz="2000" dirty="0"/>
          </a:p>
          <a:p>
            <a:pPr algn="ctr"/>
            <a:endParaRPr lang="el-GR" sz="2000" dirty="0"/>
          </a:p>
          <a:p>
            <a:pPr algn="ctr"/>
            <a:r>
              <a:rPr lang="el-GR" sz="2400" dirty="0"/>
              <a:t>αίθριος καιρός</a:t>
            </a:r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271"/>
            <a:ext cx="12192000" cy="678064"/>
          </a:xfrm>
        </p:spPr>
        <p:txBody>
          <a:bodyPr>
            <a:noAutofit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el-GR" sz="2800" b="1" dirty="0"/>
              <a:t>Επιλέγω τις φράσεις που ταιριάζουν με την κάθε μια από τις τρεις περιγραφές του καιρού. Σύρω τις φράσεις στο κατάλληλο κουτί.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2986" y="3952012"/>
            <a:ext cx="28165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i="1" dirty="0">
                <a:ln>
                  <a:noFill/>
                </a:ln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 ήλιος δεν φαίνεται.</a:t>
            </a:r>
            <a:endParaRPr lang="el-GR" sz="2000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293230" y="4369326"/>
            <a:ext cx="36701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i="1" dirty="0">
                <a:ln>
                  <a:noFill/>
                </a:ln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Είναι πιθανόν να πέσουν βροχές.</a:t>
            </a:r>
            <a:endParaRPr lang="el-GR" sz="2000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4400562" y="3956591"/>
            <a:ext cx="34712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i="1" dirty="0">
                <a:ln>
                  <a:noFill/>
                </a:ln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Υπάρχουν αρκετά σύννεφα.</a:t>
            </a:r>
            <a:endParaRPr lang="el-GR" sz="2000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4421372" y="4395829"/>
            <a:ext cx="37992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i="1" dirty="0">
                <a:ln>
                  <a:noFill/>
                </a:ln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Δεν υπάρχουν καθόλου σύννεφα.</a:t>
            </a:r>
            <a:endParaRPr lang="el-GR" sz="2000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8357923" y="3963435"/>
            <a:ext cx="34712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i="1" dirty="0">
                <a:ln>
                  <a:noFill/>
                </a:ln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Υπάρχει πλήρης ηλιοφάνεια.</a:t>
            </a:r>
            <a:endParaRPr lang="el-GR" sz="2000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8367303" y="4380091"/>
            <a:ext cx="36701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i="1" dirty="0">
                <a:latin typeface="Cambria" panose="02040503050406030204" pitchFamily="18" charset="0"/>
                <a:ea typeface="Cambria" panose="02040503050406030204" pitchFamily="18" charset="0"/>
              </a:rPr>
              <a:t>Υπάρχουν περίοδοι ηλιοφάνειας.</a:t>
            </a:r>
            <a:endParaRPr lang="el-GR" sz="2000" i="1" dirty="0"/>
          </a:p>
        </p:txBody>
      </p:sp>
      <p:sp>
        <p:nvSpPr>
          <p:cNvPr id="18" name="TextBox 17"/>
          <p:cNvSpPr txBox="1"/>
          <p:nvPr/>
        </p:nvSpPr>
        <p:spPr>
          <a:xfrm>
            <a:off x="1353402" y="4879104"/>
            <a:ext cx="9314597" cy="1849865"/>
          </a:xfrm>
          <a:prstGeom prst="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l-GR" sz="2000" dirty="0"/>
              <a:t>Πώς είναι ο καιρός σήμερα, εκεί που βρίσκεσαι; (όσο αφορά τον ήλιο/σύννεφα);</a:t>
            </a:r>
          </a:p>
          <a:p>
            <a:pPr>
              <a:lnSpc>
                <a:spcPct val="150000"/>
              </a:lnSpc>
            </a:pPr>
            <a:r>
              <a:rPr lang="el-GR" sz="2000" dirty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el-GR" sz="2000" dirty="0"/>
              <a:t>…………………………………………………………………………………………………………………………………….</a:t>
            </a:r>
          </a:p>
          <a:p>
            <a:pPr algn="ctr">
              <a:lnSpc>
                <a:spcPct val="150000"/>
              </a:lnSpc>
            </a:pPr>
            <a:r>
              <a:rPr lang="el-GR" i="1" dirty="0">
                <a:solidFill>
                  <a:srgbClr val="FF0000"/>
                </a:solidFill>
              </a:rPr>
              <a:t>*(Μπορώ να βγάλω φωτογραφίες ή βίντεο που να απεικονίζουν αυτά που περιγράφω!)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5455D89-6130-4A7C-943D-72967811608D}"/>
              </a:ext>
            </a:extLst>
          </p:cNvPr>
          <p:cNvSpPr txBox="1"/>
          <p:nvPr/>
        </p:nvSpPr>
        <p:spPr>
          <a:xfrm>
            <a:off x="11085345" y="-14072"/>
            <a:ext cx="11068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i="1" dirty="0"/>
              <a:t>Μάθημα 2</a:t>
            </a:r>
            <a:endParaRPr lang="en-CY" sz="1600" b="1" i="1" dirty="0"/>
          </a:p>
        </p:txBody>
      </p:sp>
    </p:spTree>
    <p:extLst>
      <p:ext uri="{BB962C8B-B14F-4D97-AF65-F5344CB8AC3E}">
        <p14:creationId xmlns:p14="http://schemas.microsoft.com/office/powerpoint/2010/main" val="3687424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58142"/>
          </a:xfrm>
        </p:spPr>
        <p:txBody>
          <a:bodyPr>
            <a:normAutofit fontScale="90000"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el-GR" sz="2800" b="1" dirty="0"/>
              <a:t>Να περιγράψεις πώς είναι ο καιρός σήμερα (ήλιος / σύννεφα) σε διάφορες περιοχές της Κύπρου.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4102" y="727166"/>
            <a:ext cx="1196117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200" i="1" dirty="0"/>
              <a:t>Πώς είναι ο καιρός (ήλιος/σύννεφα) στις περιοχές της Κύπρου που είναι σημειωμένες στον χάρτη; Παρατηρώ το σύμβολο σε κάθε περιοχή του χάρτη και συμπληρώνω τον πίνακα. </a:t>
            </a:r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el-GR" sz="2200" b="1" i="1" dirty="0"/>
              <a:t>Χρησιμοποιώ τις νέες έννοιες που έχω μάθει, για να περιγράφω τον καιρό.</a:t>
            </a:r>
            <a:endParaRPr lang="el-GR" b="1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7809985"/>
              </p:ext>
            </p:extLst>
          </p:nvPr>
        </p:nvGraphicFramePr>
        <p:xfrm>
          <a:off x="103255" y="1899278"/>
          <a:ext cx="4453171" cy="4846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0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22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3863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/>
                        <a:t>τόπος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/>
                        <a:t>ήλιος / σύννεφα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38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dirty="0"/>
                        <a:t>Πάφος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38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dirty="0"/>
                        <a:t>Λευκωσία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38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dirty="0"/>
                        <a:t>Λεμεσός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38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dirty="0"/>
                        <a:t>Λάρνακα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93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dirty="0"/>
                        <a:t>Κερύνεια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38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dirty="0"/>
                        <a:t>Αγία Νάπα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633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baseline="0" dirty="0"/>
                        <a:t>Τρόοδος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baseline="0" dirty="0"/>
                        <a:t>(κορυφή Ολύμπου)</a:t>
                      </a:r>
                      <a:endParaRPr lang="el-G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pSp>
        <p:nvGrpSpPr>
          <p:cNvPr id="26" name="Group 25">
            <a:extLst>
              <a:ext uri="{FF2B5EF4-FFF2-40B4-BE49-F238E27FC236}">
                <a16:creationId xmlns:a16="http://schemas.microsoft.com/office/drawing/2014/main" id="{532FF296-FF6F-49C7-B8B5-49CE55DAC6D5}"/>
              </a:ext>
            </a:extLst>
          </p:cNvPr>
          <p:cNvGrpSpPr/>
          <p:nvPr/>
        </p:nvGrpSpPr>
        <p:grpSpPr>
          <a:xfrm>
            <a:off x="4606370" y="2638338"/>
            <a:ext cx="7458907" cy="4109549"/>
            <a:chOff x="4479758" y="1090889"/>
            <a:chExt cx="7458907" cy="4109549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DE4DC388-7A5E-4D21-A8CA-C6A528BAC4F9}"/>
                </a:ext>
              </a:extLst>
            </p:cNvPr>
            <p:cNvGrpSpPr/>
            <p:nvPr/>
          </p:nvGrpSpPr>
          <p:grpSpPr>
            <a:xfrm>
              <a:off x="4479759" y="1161838"/>
              <a:ext cx="7458906" cy="4038600"/>
              <a:chOff x="4479759" y="1161838"/>
              <a:chExt cx="7458906" cy="4038600"/>
            </a:xfrm>
          </p:grpSpPr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556790" y="1161838"/>
                <a:ext cx="7381875" cy="4038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</p:pic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D26F1CF-D09B-412E-BA72-EAA0F1CC3AAD}"/>
                  </a:ext>
                </a:extLst>
              </p:cNvPr>
              <p:cNvSpPr txBox="1"/>
              <p:nvPr/>
            </p:nvSpPr>
            <p:spPr>
              <a:xfrm>
                <a:off x="8202701" y="2214455"/>
                <a:ext cx="145645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400" dirty="0"/>
                  <a:t>………………………….</a:t>
                </a:r>
                <a:endParaRPr lang="en-CY" sz="1400" dirty="0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A4A22D3-193A-4E36-B3BE-DBD1991A4E94}"/>
                  </a:ext>
                </a:extLst>
              </p:cNvPr>
              <p:cNvSpPr txBox="1"/>
              <p:nvPr/>
            </p:nvSpPr>
            <p:spPr>
              <a:xfrm>
                <a:off x="4479759" y="4724636"/>
                <a:ext cx="145645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400" dirty="0"/>
                  <a:t>………………………….</a:t>
                </a:r>
                <a:endParaRPr lang="en-CY" sz="1400" dirty="0"/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C1FD5B3-E376-4DB7-ADFA-F7FA3BD8CF2D}"/>
                  </a:ext>
                </a:extLst>
              </p:cNvPr>
              <p:cNvSpPr txBox="1"/>
              <p:nvPr/>
            </p:nvSpPr>
            <p:spPr>
              <a:xfrm>
                <a:off x="5781820" y="3536348"/>
                <a:ext cx="93006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600" b="1" dirty="0"/>
                  <a:t>Τρόοδος</a:t>
                </a:r>
                <a:endParaRPr lang="en-CY" sz="1600" b="1" dirty="0"/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86C4B23-8FBE-4A86-B89F-72B457930676}"/>
                  </a:ext>
                </a:extLst>
              </p:cNvPr>
              <p:cNvSpPr txBox="1"/>
              <p:nvPr/>
            </p:nvSpPr>
            <p:spPr>
              <a:xfrm>
                <a:off x="10207347" y="3536349"/>
                <a:ext cx="118748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600" b="1" dirty="0"/>
                  <a:t>Αγία Νάπα</a:t>
                </a:r>
                <a:endParaRPr lang="en-CY" sz="1600" b="1" dirty="0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1B9974A-0A31-4005-B2CA-10F2FD50BAF2}"/>
                  </a:ext>
                </a:extLst>
              </p:cNvPr>
              <p:cNvSpPr txBox="1"/>
              <p:nvPr/>
            </p:nvSpPr>
            <p:spPr>
              <a:xfrm>
                <a:off x="7173415" y="4731959"/>
                <a:ext cx="145645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400" dirty="0"/>
                  <a:t>………………………….</a:t>
                </a:r>
                <a:endParaRPr lang="en-CY" sz="1400" dirty="0"/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0B542E6-E628-41F6-A004-07A9309A450F}"/>
                  </a:ext>
                </a:extLst>
              </p:cNvPr>
              <p:cNvSpPr txBox="1"/>
              <p:nvPr/>
            </p:nvSpPr>
            <p:spPr>
              <a:xfrm>
                <a:off x="8836723" y="4323066"/>
                <a:ext cx="145645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400" dirty="0"/>
                  <a:t>………………………….</a:t>
                </a:r>
                <a:endParaRPr lang="en-CY" sz="1400" dirty="0"/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9E39E6C-DAB0-4913-80E0-CBC5BB7330C9}"/>
                  </a:ext>
                </a:extLst>
              </p:cNvPr>
              <p:cNvSpPr txBox="1"/>
              <p:nvPr/>
            </p:nvSpPr>
            <p:spPr>
              <a:xfrm>
                <a:off x="8306741" y="3096139"/>
                <a:ext cx="145645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400" dirty="0"/>
                  <a:t>………………………….</a:t>
                </a:r>
                <a:endParaRPr lang="en-CY" sz="1400" dirty="0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A99C859-465B-403B-A7FF-7D69B36F7305}"/>
                  </a:ext>
                </a:extLst>
              </p:cNvPr>
              <p:cNvSpPr txBox="1"/>
              <p:nvPr/>
            </p:nvSpPr>
            <p:spPr>
              <a:xfrm>
                <a:off x="11593381" y="4225655"/>
                <a:ext cx="309489" cy="380480"/>
              </a:xfrm>
              <a:prstGeom prst="rect">
                <a:avLst/>
              </a:prstGeom>
              <a:noFill/>
            </p:spPr>
            <p:txBody>
              <a:bodyPr wrap="square" lIns="36000" tIns="36000" rIns="36000" bIns="36000" rtlCol="0">
                <a:spAutoFit/>
              </a:bodyPr>
              <a:lstStyle/>
              <a:p>
                <a:r>
                  <a:rPr lang="el-GR" sz="2000" b="1" dirty="0"/>
                  <a:t>Β</a:t>
                </a:r>
                <a:endParaRPr lang="en-CY" dirty="0"/>
              </a:p>
            </p:txBody>
          </p:sp>
          <p:sp>
            <p:nvSpPr>
              <p:cNvPr id="23" name="Arrow: Up 22">
                <a:extLst>
                  <a:ext uri="{FF2B5EF4-FFF2-40B4-BE49-F238E27FC236}">
                    <a16:creationId xmlns:a16="http://schemas.microsoft.com/office/drawing/2014/main" id="{438EC3BD-E861-4D02-9D10-CA8C4EDB6940}"/>
                  </a:ext>
                </a:extLst>
              </p:cNvPr>
              <p:cNvSpPr/>
              <p:nvPr/>
            </p:nvSpPr>
            <p:spPr>
              <a:xfrm>
                <a:off x="11557586" y="4607922"/>
                <a:ext cx="274864" cy="385148"/>
              </a:xfrm>
              <a:prstGeom prst="up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Y"/>
              </a:p>
            </p:txBody>
          </p:sp>
        </p:grp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C35FA2F0-FB50-4C63-8E6B-1C80C6EFC29F}"/>
                </a:ext>
              </a:extLst>
            </p:cNvPr>
            <p:cNvSpPr txBox="1"/>
            <p:nvPr/>
          </p:nvSpPr>
          <p:spPr>
            <a:xfrm>
              <a:off x="4479758" y="1090889"/>
              <a:ext cx="6464903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Wingdings" panose="05000000000000000000" pitchFamily="2" charset="2"/>
                <a:buChar char="Ø"/>
              </a:pPr>
              <a:r>
                <a:rPr lang="el-GR" sz="2200" b="1" dirty="0">
                  <a:solidFill>
                    <a:schemeClr val="bg1"/>
                  </a:solidFill>
                </a:rPr>
                <a:t> Να ονομάσεις τις πόλεις της Κύπρου στον χάρτη.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73651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8">
            <a:extLst>
              <a:ext uri="{FF2B5EF4-FFF2-40B4-BE49-F238E27FC236}">
                <a16:creationId xmlns:a16="http://schemas.microsoft.com/office/drawing/2014/main" id="{3F503D74-139B-43FF-B1CF-79EED1E547E6}"/>
              </a:ext>
            </a:extLst>
          </p:cNvPr>
          <p:cNvSpPr/>
          <p:nvPr/>
        </p:nvSpPr>
        <p:spPr>
          <a:xfrm>
            <a:off x="2693544" y="142134"/>
            <a:ext cx="6464524" cy="942049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dirty="0">
                <a:solidFill>
                  <a:srgbClr val="CC3399"/>
                </a:solidFill>
              </a:rPr>
              <a:t>Βιβλίο «Γνωρίζω τον κόσμο μου»</a:t>
            </a:r>
          </a:p>
          <a:p>
            <a:pPr algn="ctr"/>
            <a:r>
              <a:rPr lang="el-GR" sz="2400" dirty="0">
                <a:solidFill>
                  <a:srgbClr val="CC3399"/>
                </a:solidFill>
              </a:rPr>
              <a:t>Εργάζομαι σε όσα έμαθα σήμερα!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3FAB77A-267B-4E4F-96A5-A2F009265DE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915" y="1414672"/>
            <a:ext cx="2635129" cy="360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F94A8F6-55B8-46E7-A6D1-4F730877CB5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25236" y="1421816"/>
            <a:ext cx="2808983" cy="360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CC0B893-9DF7-48B9-98A4-EDC5ACC1CC9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284"/>
          <a:stretch/>
        </p:blipFill>
        <p:spPr>
          <a:xfrm>
            <a:off x="5828708" y="2455682"/>
            <a:ext cx="2993626" cy="360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8D217C9-1309-47B1-8431-F1EBAC99AE09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74563" y="2466923"/>
            <a:ext cx="3245550" cy="3600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2F254C86-2D28-4423-A7F8-85E974C5F2BD}"/>
              </a:ext>
            </a:extLst>
          </p:cNvPr>
          <p:cNvSpPr/>
          <p:nvPr/>
        </p:nvSpPr>
        <p:spPr>
          <a:xfrm>
            <a:off x="6067859" y="1510315"/>
            <a:ext cx="5805274" cy="56125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>
              <a:lnSpc>
                <a:spcPct val="150000"/>
              </a:lnSpc>
            </a:pPr>
            <a:r>
              <a:rPr lang="el-GR" sz="2400" b="1" dirty="0">
                <a:solidFill>
                  <a:schemeClr val="accent1">
                    <a:lumMod val="50000"/>
                  </a:schemeClr>
                </a:solidFill>
              </a:rPr>
              <a:t>Φύλλα Εργασίας (σελ. </a:t>
            </a:r>
            <a:r>
              <a:rPr lang="el-GR" sz="2400" b="1">
                <a:solidFill>
                  <a:schemeClr val="accent1">
                    <a:lumMod val="50000"/>
                  </a:schemeClr>
                </a:solidFill>
              </a:rPr>
              <a:t>66 – 67) και (68 – 69)</a:t>
            </a:r>
            <a:endParaRPr lang="en-CY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AB07F349-305F-4FD1-BE69-ECC265E38B3D}"/>
              </a:ext>
            </a:extLst>
          </p:cNvPr>
          <p:cNvSpPr/>
          <p:nvPr/>
        </p:nvSpPr>
        <p:spPr>
          <a:xfrm>
            <a:off x="1302284" y="6181651"/>
            <a:ext cx="9052847" cy="56125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http://archeia.moec.gov.cy/sd/252/geo_dim_vivlio_math_enotC4.pdf</a:t>
            </a:r>
            <a:endParaRPr lang="en-CY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966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2223</TotalTime>
  <Words>889</Words>
  <Application>Microsoft Office PowerPoint</Application>
  <PresentationFormat>Widescreen</PresentationFormat>
  <Paragraphs>153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</vt:lpstr>
      <vt:lpstr>Wingdings</vt:lpstr>
      <vt:lpstr>Office Theme</vt:lpstr>
      <vt:lpstr>Μελετούμε τον καιρό στην Κύπρο!</vt:lpstr>
      <vt:lpstr>Σημειώσεις για τον τρόπο εργασίας μου.</vt:lpstr>
      <vt:lpstr>Παρατηρώ και περιγράφω τον καιρό σήμερα. </vt:lpstr>
      <vt:lpstr>Παρατηρώ πώς είναι ο ουρανός σε κάθε φωτογραφία και γράφω προτάσεις για να περιγράψω τον καιρό, χρησιμοποιώντας τις λέξεις ήλιος και σύννεφα. </vt:lpstr>
      <vt:lpstr>PowerPoint Presentation</vt:lpstr>
      <vt:lpstr>Τώρα που έμαθα να περιγράφω την «ηλιοφάνεια», ενώνω την κάθε φωτογραφία με τη σωστή περιγραφή. </vt:lpstr>
      <vt:lpstr>Επιλέγω τις φράσεις που ταιριάζουν με την κάθε μια από τις τρεις περιγραφές του καιρού. Σύρω τις φράσεις στο κατάλληλο κουτί.</vt:lpstr>
      <vt:lpstr>Να περιγράψεις πώς είναι ο καιρός σήμερα (ήλιος / σύννεφα) σε διάφορες περιοχές της Κύπρου.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Τι είναι ο καιρός;</dc:title>
  <dc:creator>user</dc:creator>
  <cp:lastModifiedBy>Theodora Damianou</cp:lastModifiedBy>
  <cp:revision>82</cp:revision>
  <dcterms:created xsi:type="dcterms:W3CDTF">2020-04-09T05:32:31Z</dcterms:created>
  <dcterms:modified xsi:type="dcterms:W3CDTF">2021-01-22T07:38:27Z</dcterms:modified>
</cp:coreProperties>
</file>