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295" r:id="rId3"/>
    <p:sldId id="279" r:id="rId4"/>
    <p:sldId id="265" r:id="rId5"/>
    <p:sldId id="277" r:id="rId6"/>
    <p:sldId id="283" r:id="rId7"/>
    <p:sldId id="292" r:id="rId8"/>
    <p:sldId id="278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a Damianou" initials="TD" lastIdx="1" clrIdx="0">
    <p:extLst>
      <p:ext uri="{19B8F6BF-5375-455C-9EA6-DF929625EA0E}">
        <p15:presenceInfo xmlns:p15="http://schemas.microsoft.com/office/powerpoint/2012/main" userId="S-1-5-21-2788066752-1823107075-1767043758-16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76C8-E862-4664-BA02-B4F3ECA5194E}" type="datetimeFigureOut">
              <a:rPr lang="en-CY" smtClean="0"/>
              <a:t>29/01/2021</a:t>
            </a:fld>
            <a:endParaRPr lang="en-C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6EFB0-E378-4C39-9C1F-DB4C58475EFD}" type="slidenum">
              <a:rPr lang="en-CY" smtClean="0"/>
              <a:t>‹#›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394784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B6EFB0-E378-4C39-9C1F-DB4C58475EFD}" type="slidenum">
              <a:rPr lang="en-CY" smtClean="0"/>
              <a:t>4</a:t>
            </a:fld>
            <a:endParaRPr lang="en-CY"/>
          </a:p>
        </p:txBody>
      </p:sp>
    </p:spTree>
    <p:extLst>
      <p:ext uri="{BB962C8B-B14F-4D97-AF65-F5344CB8AC3E}">
        <p14:creationId xmlns:p14="http://schemas.microsoft.com/office/powerpoint/2010/main" val="20697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373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98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74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9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1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24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77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439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FB04-1BAB-4990-979F-616E27BAFFA4}" type="datetimeFigureOut">
              <a:rPr lang="el-GR" smtClean="0"/>
              <a:t>29/1/2021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E7B1D-556F-4D05-8416-A613CF3327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82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rcheia.moec.gov.cy/sd/245/geografia_c_dim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weather.cyi.ac.cy/el/dom-stations-2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gif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469" y="803323"/>
            <a:ext cx="11039061" cy="1134659"/>
          </a:xfrm>
        </p:spPr>
        <p:txBody>
          <a:bodyPr/>
          <a:lstStyle/>
          <a:p>
            <a:r>
              <a:rPr lang="el-GR" i="1" dirty="0"/>
              <a:t>Μελετούμε τον καιρό στην Κύπρο!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40668"/>
            <a:ext cx="12192000" cy="4402379"/>
          </a:xfrm>
        </p:spPr>
        <p:txBody>
          <a:bodyPr>
            <a:normAutofit fontScale="77500" lnSpcReduction="20000"/>
          </a:bodyPr>
          <a:lstStyle/>
          <a:p>
            <a:endParaRPr lang="el-GR" sz="3200" b="1" u="sng" dirty="0"/>
          </a:p>
          <a:p>
            <a:r>
              <a:rPr lang="el-GR" sz="4900" i="1" dirty="0"/>
              <a:t>Ο καιρός στην Κύπρο (Μέρος Β)</a:t>
            </a:r>
          </a:p>
          <a:p>
            <a:endParaRPr lang="el-GR" sz="3200" b="1" u="sng" dirty="0"/>
          </a:p>
          <a:p>
            <a:r>
              <a:rPr lang="el-GR" sz="3200" b="1" u="sng" dirty="0"/>
              <a:t>Γεωγραφική διερεύνηση</a:t>
            </a:r>
          </a:p>
          <a:p>
            <a:r>
              <a:rPr lang="el-GR" sz="3200" dirty="0"/>
              <a:t>Μελετώ τις πληροφορίες (φωτογραφίες,</a:t>
            </a:r>
            <a:r>
              <a:rPr lang="en-US" sz="3200" dirty="0"/>
              <a:t> </a:t>
            </a:r>
            <a:r>
              <a:rPr lang="el-GR" sz="3200" dirty="0"/>
              <a:t>κείμενα, αεροφωτογραφίες, χάρτης) και μαθαίνω</a:t>
            </a:r>
          </a:p>
          <a:p>
            <a:r>
              <a:rPr lang="el-GR" sz="3200" i="1" u="sng" dirty="0"/>
              <a:t>πώς μπορώ να περιγράφω τον καιρό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Πώς μπορεί να είναι ο καιρός στις διάφορες περιοχές της Κύπρου;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Γιατί την ίδια στιγμή, μπορεί να διαφέρει από τόπο σε τόπο;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sz="2800" b="1" i="1" dirty="0"/>
              <a:t>Ποια στοιχεία επηρεάζουν τον καιρό;</a:t>
            </a:r>
          </a:p>
          <a:p>
            <a:endParaRPr lang="el-GR" sz="3200" i="1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sz="3200" dirty="0"/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72448C7A-00A2-4D7E-A414-D156AB7834D8}"/>
              </a:ext>
            </a:extLst>
          </p:cNvPr>
          <p:cNvSpPr/>
          <p:nvPr/>
        </p:nvSpPr>
        <p:spPr>
          <a:xfrm>
            <a:off x="106018" y="48042"/>
            <a:ext cx="11979966" cy="2292626"/>
          </a:xfrm>
          <a:prstGeom prst="foldedCorner">
            <a:avLst>
              <a:gd name="adj" fmla="val 43976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B21E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  <a:p>
            <a:pPr algn="ctr"/>
            <a:endParaRPr lang="el-GR" dirty="0"/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endParaRPr lang="el-GR" sz="1600" dirty="0">
              <a:solidFill>
                <a:srgbClr val="B21E92"/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Γεια σας παιδιά!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Εύχομαι να είστε όλοι και όλες καλά και να μένετε στο σπίτι ασφαλείς!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 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Αυτή τη βδομάδα, μπορείτε, μαζί με τις άλλες σας δραστηριότητες, να εργαστείτε και στη Γεωγραφία! Συνεχίζουμε στο Β Μέρος της ενότητας που έχει θέμα τον καιρό στην Κύπρο.  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Οι εργασίες χωρίζονται σε δύο μέρη,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1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και το </a:t>
            </a:r>
            <a:r>
              <a:rPr lang="el-GR" sz="1600" i="1" dirty="0">
                <a:solidFill>
                  <a:schemeClr val="accent6">
                    <a:lumMod val="75000"/>
                  </a:schemeClr>
                </a:solidFill>
              </a:rPr>
              <a:t>Μάθημα 2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. Έτσι, μπορείτε να τις μελετήσετε σταδιακά, δουλεύοντας πρώτα στο ένα μάθημα και μετά στο άλλο (π.χ. αφιερώνω λίγο χρόνο, δύο φορές τη βδομάδα). Αν σας παίρνουν περισσότερο χρόνο, τότε μπορείτε 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να χωρίσετε τη δουλειά σας σε τρία μέρη. Για όσους και όσες θέλουν, μπορούν να βρουν τα βιβλία της Γεωγραφίας, τα οποία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ίσως να βρίσκονται στο σχολείο,  στον σύνδεσμο </a:t>
            </a:r>
            <a:r>
              <a:rPr lang="en-US" sz="1600" dirty="0">
                <a:solidFill>
                  <a:srgbClr val="B21E92"/>
                </a:solidFill>
                <a:hlinkClick r:id="rId2"/>
              </a:rPr>
              <a:t>http://archeia.moec.gov.cy/sd/245/geografia_c_dim.pdf</a:t>
            </a:r>
            <a:r>
              <a:rPr lang="el-GR" sz="1600" dirty="0">
                <a:solidFill>
                  <a:srgbClr val="B21E92"/>
                </a:solidFill>
              </a:rPr>
              <a:t> .</a:t>
            </a:r>
          </a:p>
          <a:p>
            <a:pPr algn="just"/>
            <a:r>
              <a:rPr lang="el-GR" sz="1600" dirty="0">
                <a:solidFill>
                  <a:schemeClr val="accent6">
                    <a:lumMod val="75000"/>
                  </a:schemeClr>
                </a:solidFill>
              </a:rPr>
              <a:t>Καλή δουλειά λοιπόν!</a:t>
            </a:r>
          </a:p>
          <a:p>
            <a:pPr algn="just"/>
            <a:endParaRPr lang="en-CY" sz="1600" dirty="0">
              <a:solidFill>
                <a:srgbClr val="B21E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011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6CEE-2F1A-4A02-BA76-EC9CEA25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322127" cy="687820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l-GR" sz="3600" b="1" u="sng" dirty="0">
                <a:solidFill>
                  <a:srgbClr val="00863D"/>
                </a:solidFill>
              </a:rPr>
              <a:t>Σημειώσεις για τον τρόπο εργασίας μου.</a:t>
            </a:r>
            <a:endParaRPr lang="x-none" sz="3600" b="1" u="sng" dirty="0">
              <a:solidFill>
                <a:srgbClr val="00863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10763-4525-4070-B3AA-40CFF2A8B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5964"/>
            <a:ext cx="12192000" cy="543098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για να γράψω, να σβήσω ή να μετακινήσω κάτι σε μία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διαφάνεια, η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παρουσίασή μου πρέπει να είναι σε προβολή 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». Επιλέγω την προβολή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«</a:t>
            </a:r>
            <a:r>
              <a:rPr lang="en-US" sz="2600" i="1" dirty="0">
                <a:solidFill>
                  <a:srgbClr val="7030A0"/>
                </a:solidFill>
              </a:rPr>
              <a:t>normal</a:t>
            </a:r>
            <a:r>
              <a:rPr lang="el-GR" sz="2600" i="1" dirty="0">
                <a:solidFill>
                  <a:srgbClr val="7030A0"/>
                </a:solidFill>
              </a:rPr>
              <a:t>»</a:t>
            </a:r>
            <a:r>
              <a:rPr lang="en-US" sz="2600" i="1" dirty="0">
                <a:solidFill>
                  <a:srgbClr val="7030A0"/>
                </a:solidFill>
              </a:rPr>
              <a:t>, </a:t>
            </a:r>
            <a:r>
              <a:rPr lang="el-GR" sz="2600" i="1" dirty="0">
                <a:solidFill>
                  <a:srgbClr val="7030A0"/>
                </a:solidFill>
              </a:rPr>
              <a:t>στο κάτω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μέρος της οθόνης, δηλαδή την προβολή που έχει η παρουσίαση μόλις την</a:t>
            </a:r>
            <a:r>
              <a:rPr lang="en-US" sz="2600" i="1" dirty="0">
                <a:solidFill>
                  <a:srgbClr val="7030A0"/>
                </a:solidFill>
              </a:rPr>
              <a:t> </a:t>
            </a:r>
            <a:r>
              <a:rPr lang="el-GR" sz="2600" i="1" dirty="0">
                <a:solidFill>
                  <a:srgbClr val="7030A0"/>
                </a:solidFill>
              </a:rPr>
              <a:t>ανοίξω στον υπολογιστή μου.</a:t>
            </a: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600" i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δουλεύω στον Η.Υ., θυμάμαι πάντοτε να αποθηκεύω την εργασία μου, προτού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αποχωρήσω.</a:t>
            </a:r>
          </a:p>
          <a:p>
            <a:pPr marL="0" indent="0">
              <a:buNone/>
            </a:pPr>
            <a:r>
              <a:rPr lang="el-GR" sz="2600" i="1" dirty="0">
                <a:solidFill>
                  <a:srgbClr val="7030A0"/>
                </a:solidFill>
              </a:rPr>
              <a:t>- Αν εκτυπώσω την παρουσίαση, μπορώ να συμπληρώσω τις εργασίες μου στο χαρτί, ή  σ’ ένα τετράδιο.</a:t>
            </a:r>
          </a:p>
          <a:p>
            <a:pPr>
              <a:buFontTx/>
              <a:buChar char="-"/>
            </a:pPr>
            <a:r>
              <a:rPr lang="el-GR" sz="2600" i="1" dirty="0">
                <a:solidFill>
                  <a:srgbClr val="7030A0"/>
                </a:solidFill>
              </a:rPr>
              <a:t>Αν απλά βλέπω την παρουσίαση (στον Η.Υ., στο </a:t>
            </a:r>
            <a:r>
              <a:rPr lang="el-GR" sz="2600" i="1" dirty="0" err="1">
                <a:solidFill>
                  <a:srgbClr val="7030A0"/>
                </a:solidFill>
              </a:rPr>
              <a:t>τάπλετ</a:t>
            </a:r>
            <a:r>
              <a:rPr lang="el-GR" sz="2600" i="1" dirty="0">
                <a:solidFill>
                  <a:srgbClr val="7030A0"/>
                </a:solidFill>
              </a:rPr>
              <a:t> ή στο κινητό τηλέφωνο), μπορώ να διαβάζω τις πληροφορίες, να δείχνω και να απαντώ προφορικά.  </a:t>
            </a:r>
          </a:p>
          <a:p>
            <a:endParaRPr lang="x-none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FAD2DA4-2520-4A56-8752-990AE5CEEBA2}"/>
              </a:ext>
            </a:extLst>
          </p:cNvPr>
          <p:cNvGrpSpPr/>
          <p:nvPr/>
        </p:nvGrpSpPr>
        <p:grpSpPr>
          <a:xfrm>
            <a:off x="2375714" y="2415028"/>
            <a:ext cx="6447537" cy="1229604"/>
            <a:chOff x="5803475" y="4545497"/>
            <a:chExt cx="6447537" cy="12296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28112C3-4C47-40BF-8C95-0D8B009BE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03475" y="4545497"/>
              <a:ext cx="6447537" cy="1229604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9E102A6-112A-454A-84C2-B07D7FDB4D53}"/>
                </a:ext>
              </a:extLst>
            </p:cNvPr>
            <p:cNvSpPr/>
            <p:nvPr/>
          </p:nvSpPr>
          <p:spPr>
            <a:xfrm>
              <a:off x="8574158" y="4757531"/>
              <a:ext cx="537336" cy="51541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2F8D63A-2222-4426-A776-6132EE3583E7}"/>
                </a:ext>
              </a:extLst>
            </p:cNvPr>
            <p:cNvCxnSpPr>
              <a:cxnSpLocks/>
            </p:cNvCxnSpPr>
            <p:nvPr/>
          </p:nvCxnSpPr>
          <p:spPr>
            <a:xfrm>
              <a:off x="9006299" y="5184211"/>
              <a:ext cx="336484" cy="7548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076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Content Placeholder 3" descr="http://www.kilda.org.uk/blog/Images/Full/sun.jpg">
            <a:extLst>
              <a:ext uri="{FF2B5EF4-FFF2-40B4-BE49-F238E27FC236}">
                <a16:creationId xmlns:a16="http://schemas.microsoft.com/office/drawing/2014/main" id="{4BAF1F03-5F83-4099-B031-A5108143DE4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43349" y="4940147"/>
            <a:ext cx="2687783" cy="1860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982" y="4674290"/>
            <a:ext cx="2896191" cy="19683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http://samwarren55.files.wordpress.com/2011/05/stone-county-sky-morning-after-joplin-tornado-9-45-am-may-23-2011.jpg">
            <a:extLst>
              <a:ext uri="{FF2B5EF4-FFF2-40B4-BE49-F238E27FC236}">
                <a16:creationId xmlns:a16="http://schemas.microsoft.com/office/drawing/2014/main" id="{B42D4E19-E270-4E8A-B0D1-F604FEC4DD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4225" y="4660222"/>
            <a:ext cx="3280514" cy="1968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8" name="Picture 27" descr="http://1.bp.blogspot.com/-GtQD3k7Z1TM/TaiVyUgk2jI/AAAAAAAABq4/t9MFy9R7LVQ/s1600/sky116003bh.jpg">
            <a:extLst>
              <a:ext uri="{FF2B5EF4-FFF2-40B4-BE49-F238E27FC236}">
                <a16:creationId xmlns:a16="http://schemas.microsoft.com/office/drawing/2014/main" id="{035FE3C2-990F-457C-A217-551A234217F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3578" y="4318781"/>
            <a:ext cx="2135517" cy="14317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4C2D799-B3C6-4BF7-9748-ED46F40B54F3}"/>
              </a:ext>
            </a:extLst>
          </p:cNvPr>
          <p:cNvSpPr/>
          <p:nvPr/>
        </p:nvSpPr>
        <p:spPr>
          <a:xfrm>
            <a:off x="68406" y="1426784"/>
            <a:ext cx="3960000" cy="27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l-GR" sz="2600" b="1" i="1" u="sng" dirty="0">
                <a:solidFill>
                  <a:schemeClr val="accent1">
                    <a:lumMod val="50000"/>
                  </a:schemeClr>
                </a:solidFill>
              </a:rPr>
              <a:t>αίθριος</a:t>
            </a:r>
          </a:p>
          <a:p>
            <a:pPr algn="just"/>
            <a:r>
              <a:rPr lang="el-GR" sz="2400" dirty="0">
                <a:solidFill>
                  <a:schemeClr val="accent1">
                    <a:lumMod val="50000"/>
                  </a:schemeClr>
                </a:solidFill>
              </a:rPr>
              <a:t>Δεν υπάρχουν καθόλου σύννεφα στον ουρανό. Ο ήλιος φαίνεται. Υπάρχει πλήρης ηλιοφάνεια. </a:t>
            </a:r>
            <a:r>
              <a:rPr lang="el-GR" sz="2400" i="1" dirty="0">
                <a:solidFill>
                  <a:schemeClr val="accent1">
                    <a:lumMod val="50000"/>
                  </a:schemeClr>
                </a:solidFill>
              </a:rPr>
              <a:t>Δεν υπάρχει πιθανότητα να βρέξει.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8FB3050-6EEA-4209-ACE5-F4A91169069E}"/>
              </a:ext>
            </a:extLst>
          </p:cNvPr>
          <p:cNvSpPr/>
          <p:nvPr/>
        </p:nvSpPr>
        <p:spPr>
          <a:xfrm>
            <a:off x="4127570" y="1426784"/>
            <a:ext cx="3960000" cy="27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l-GR" sz="2600" b="1" i="1" u="sng" dirty="0">
                <a:solidFill>
                  <a:schemeClr val="accent1">
                    <a:lumMod val="50000"/>
                  </a:schemeClr>
                </a:solidFill>
              </a:rPr>
              <a:t>συννεφιασμένος</a:t>
            </a:r>
          </a:p>
          <a:p>
            <a:pPr algn="just"/>
            <a:r>
              <a:rPr lang="el-GR" sz="2400" dirty="0">
                <a:solidFill>
                  <a:schemeClr val="accent1">
                    <a:lumMod val="50000"/>
                  </a:schemeClr>
                </a:solidFill>
              </a:rPr>
              <a:t>Ο ουρανός δεν φαίνεται, είναι νεφελώδης. Είναι καλυμμένος με σύννεφα. Ο ήλιος δεν φαίνεται καθόλου. </a:t>
            </a:r>
            <a:r>
              <a:rPr lang="el-GR" sz="2400" i="1" dirty="0">
                <a:solidFill>
                  <a:schemeClr val="accent1">
                    <a:lumMod val="50000"/>
                  </a:schemeClr>
                </a:solidFill>
              </a:rPr>
              <a:t>Υπάρχει πιθανότητα να πέσουν βροχές.</a:t>
            </a:r>
            <a:endParaRPr lang="en-CY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51F0A56-27FC-4A34-9EEE-CBA0F7D649B6}"/>
              </a:ext>
            </a:extLst>
          </p:cNvPr>
          <p:cNvSpPr/>
          <p:nvPr/>
        </p:nvSpPr>
        <p:spPr>
          <a:xfrm>
            <a:off x="8186734" y="1426784"/>
            <a:ext cx="3960000" cy="27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el-GR" sz="2600" b="1" i="1" u="sng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l-GR" sz="2600" b="1" i="1" u="sng" dirty="0">
                <a:solidFill>
                  <a:schemeClr val="accent1">
                    <a:lumMod val="50000"/>
                  </a:schemeClr>
                </a:solidFill>
              </a:rPr>
              <a:t>μερικώς συννεφιασμένος</a:t>
            </a:r>
          </a:p>
          <a:p>
            <a:pPr algn="just"/>
            <a:r>
              <a:rPr lang="el-GR" sz="2400" dirty="0">
                <a:solidFill>
                  <a:schemeClr val="accent1">
                    <a:lumMod val="50000"/>
                  </a:schemeClr>
                </a:solidFill>
              </a:rPr>
              <a:t>Στον ουρανό υπάρχουν αρκετά σύννεφα. Ο ουρανός κάπου φαίνεται. Ο ήλιος κάποτε φαίνεται και κάποτε τον κρύβουν τα σύννεφα. </a:t>
            </a:r>
            <a:r>
              <a:rPr lang="el-GR" sz="2400" i="1" dirty="0">
                <a:solidFill>
                  <a:schemeClr val="accent1">
                    <a:lumMod val="50000"/>
                  </a:schemeClr>
                </a:solidFill>
              </a:rPr>
              <a:t>Είναι πιθανό να βρέξει.</a:t>
            </a:r>
            <a:endParaRPr lang="en-CY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l-GR" sz="2800" b="1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D81D97-D1B2-41E5-A3B7-AEFF09EDBF2A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0648" y="727625"/>
            <a:ext cx="602735" cy="64779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B53BA1B-4D76-4537-9323-4C442293654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9577" y="699489"/>
            <a:ext cx="627672" cy="6687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5A51B36-4E64-4850-8BC5-D7F3A7B041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2341" y="685421"/>
            <a:ext cx="675926" cy="6821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ounded Rectangle 8">
            <a:extLst>
              <a:ext uri="{FF2B5EF4-FFF2-40B4-BE49-F238E27FC236}">
                <a16:creationId xmlns:a16="http://schemas.microsoft.com/office/drawing/2014/main" id="{1C018D20-0928-499B-A3F5-5C6C3A689F4F}"/>
              </a:ext>
            </a:extLst>
          </p:cNvPr>
          <p:cNvSpPr/>
          <p:nvPr/>
        </p:nvSpPr>
        <p:spPr>
          <a:xfrm>
            <a:off x="68405" y="62396"/>
            <a:ext cx="4573933" cy="45810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>
                <a:solidFill>
                  <a:srgbClr val="CC3399"/>
                </a:solidFill>
              </a:rPr>
              <a:t>Στο προηγούμενο μάθημα…</a:t>
            </a:r>
          </a:p>
        </p:txBody>
      </p:sp>
    </p:spTree>
    <p:extLst>
      <p:ext uri="{BB962C8B-B14F-4D97-AF65-F5344CB8AC3E}">
        <p14:creationId xmlns:p14="http://schemas.microsoft.com/office/powerpoint/2010/main" val="385107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2774C-70E4-42ED-9F0F-EFCEF4E59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" y="1237097"/>
            <a:ext cx="12192000" cy="246957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sz="2400" b="1" dirty="0">
                <a:effectLst>
                  <a:outerShdw sx="0" sy="0">
                    <a:srgbClr val="000000"/>
                  </a:outerShdw>
                </a:effectLst>
                <a:latin typeface="+mj-lt"/>
              </a:rPr>
              <a:t>Στην πρώτη σειρά του πίνακα γράφω τις έννοιες σε σειρά, ξεκινώντας από αυτή που δηλώνει τη λιγότερη βροχή. Στη συνέχεια, περιγράφω πώς είναι η βροχή σε κάθε περίπτωση</a:t>
            </a:r>
            <a:r>
              <a:rPr lang="el-GR" sz="2400" b="1" dirty="0">
                <a:solidFill>
                  <a:srgbClr val="FF0000"/>
                </a:solidFill>
                <a:effectLst>
                  <a:outerShdw sx="0" sy="0">
                    <a:srgbClr val="000000"/>
                  </a:outerShdw>
                </a:effectLst>
                <a:latin typeface="+mj-lt"/>
              </a:rPr>
              <a:t>*</a:t>
            </a:r>
            <a:r>
              <a:rPr lang="el-GR" sz="2400" b="1" dirty="0">
                <a:effectLst>
                  <a:outerShdw sx="0" sy="0">
                    <a:srgbClr val="000000"/>
                  </a:outerShdw>
                </a:effectLst>
                <a:latin typeface="+mj-lt"/>
              </a:rPr>
              <a:t>.</a:t>
            </a:r>
            <a:endParaRPr lang="en-GB" sz="2400" b="1" dirty="0">
              <a:latin typeface="+mj-lt"/>
            </a:endParaRPr>
          </a:p>
          <a:p>
            <a:r>
              <a:rPr lang="el-GR" sz="2400" b="1" dirty="0">
                <a:solidFill>
                  <a:srgbClr val="0070C0"/>
                </a:solidFill>
              </a:rPr>
              <a:t>ψιχάλισμα 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l-GR" sz="2400" b="1" dirty="0">
                <a:solidFill>
                  <a:srgbClr val="0070C0"/>
                </a:solidFill>
              </a:rPr>
              <a:t>ξηρασία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l-GR" sz="2400" b="1" dirty="0">
                <a:solidFill>
                  <a:srgbClr val="0070C0"/>
                </a:solidFill>
              </a:rPr>
              <a:t>βαριά βροχόπτωση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l-GR" sz="2400" b="1" dirty="0">
                <a:solidFill>
                  <a:srgbClr val="0070C0"/>
                </a:solidFill>
              </a:rPr>
              <a:t>μέτρια βροχόπτωση</a:t>
            </a:r>
            <a:endParaRPr lang="en-GB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039D40E1-6FC8-4AB7-9657-AAB3581085EC}"/>
              </a:ext>
            </a:extLst>
          </p:cNvPr>
          <p:cNvSpPr/>
          <p:nvPr/>
        </p:nvSpPr>
        <p:spPr>
          <a:xfrm>
            <a:off x="2326138" y="38133"/>
            <a:ext cx="6887950" cy="5485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2. Βροχόπτωση </a:t>
            </a:r>
            <a:r>
              <a:rPr lang="el-GR" sz="3200" dirty="0"/>
              <a:t>(η βροχή που πέφτει)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F84DF7-EE26-4AEF-A7EE-7C259464C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64479"/>
              </p:ext>
            </p:extLst>
          </p:nvPr>
        </p:nvGraphicFramePr>
        <p:xfrm>
          <a:off x="132347" y="3887611"/>
          <a:ext cx="11873221" cy="246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984">
                  <a:extLst>
                    <a:ext uri="{9D8B030D-6E8A-4147-A177-3AD203B41FA5}">
                      <a16:colId xmlns:a16="http://schemas.microsoft.com/office/drawing/2014/main" val="2537365490"/>
                    </a:ext>
                  </a:extLst>
                </a:gridCol>
                <a:gridCol w="2968079">
                  <a:extLst>
                    <a:ext uri="{9D8B030D-6E8A-4147-A177-3AD203B41FA5}">
                      <a16:colId xmlns:a16="http://schemas.microsoft.com/office/drawing/2014/main" val="1014213281"/>
                    </a:ext>
                  </a:extLst>
                </a:gridCol>
                <a:gridCol w="2968079">
                  <a:extLst>
                    <a:ext uri="{9D8B030D-6E8A-4147-A177-3AD203B41FA5}">
                      <a16:colId xmlns:a16="http://schemas.microsoft.com/office/drawing/2014/main" val="3895400669"/>
                    </a:ext>
                  </a:extLst>
                </a:gridCol>
                <a:gridCol w="2968079">
                  <a:extLst>
                    <a:ext uri="{9D8B030D-6E8A-4147-A177-3AD203B41FA5}">
                      <a16:colId xmlns:a16="http://schemas.microsoft.com/office/drawing/2014/main" val="2235740914"/>
                    </a:ext>
                  </a:extLst>
                </a:gridCol>
              </a:tblGrid>
              <a:tr h="457892">
                <a:tc>
                  <a:txBody>
                    <a:bodyPr/>
                    <a:lstStyle/>
                    <a:p>
                      <a:r>
                        <a:rPr lang="el-GR" dirty="0"/>
                        <a:t>1.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2.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3.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4.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993100"/>
                  </a:ext>
                </a:extLst>
              </a:tr>
              <a:tr h="181479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…………………………………………………………………………………………………………………………………………………………………………………...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…………………………………………………………………………………………………………………………………………………………………………………...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…………………………………………………………………………………………………………………………………………………………………………………...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…………………………………………………………………………………………………………………………………………………………………………………...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888972"/>
                  </a:ext>
                </a:extLst>
              </a:tr>
            </a:tbl>
          </a:graphicData>
        </a:graphic>
      </p:graphicFrame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2662DB6B-58AB-4EF4-BFF8-845204AF3A91}"/>
              </a:ext>
            </a:extLst>
          </p:cNvPr>
          <p:cNvSpPr/>
          <p:nvPr/>
        </p:nvSpPr>
        <p:spPr>
          <a:xfrm>
            <a:off x="250893" y="651167"/>
            <a:ext cx="11754677" cy="446971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300" dirty="0">
                <a:solidFill>
                  <a:schemeClr val="tx1"/>
                </a:solidFill>
              </a:rPr>
              <a:t>Πώς είναι η βροχή που πέφτει, όταν ο καιρός είναι συννεφιασμένος ή μερικώς συννεφιασμένος; 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D89CD-90EA-4A18-A54B-A9AF3D6C4CAB}"/>
              </a:ext>
            </a:extLst>
          </p:cNvPr>
          <p:cNvSpPr/>
          <p:nvPr/>
        </p:nvSpPr>
        <p:spPr>
          <a:xfrm>
            <a:off x="180478" y="6146674"/>
            <a:ext cx="11754675" cy="65116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dirty="0">
                <a:solidFill>
                  <a:srgbClr val="FF0000"/>
                </a:solidFill>
                <a:effectLst>
                  <a:outerShdw sx="0" sy="0">
                    <a:srgbClr val="000000"/>
                  </a:outerShdw>
                </a:effectLst>
              </a:rPr>
              <a:t>* </a:t>
            </a:r>
            <a:r>
              <a:rPr lang="el-GR" b="1" u="sng" dirty="0"/>
              <a:t>Περιγράφω πώς είναι η βροχή</a:t>
            </a:r>
            <a:r>
              <a:rPr lang="el-GR" dirty="0"/>
              <a:t>: </a:t>
            </a:r>
            <a:r>
              <a:rPr lang="el-GR" i="1" dirty="0"/>
              <a:t>πολλή, μέτρια ή λίγη βροχή, μεγάλες/χοντρές ή μικρές/λεπτές σταγόνες, πυκνές ή αραιές </a:t>
            </a:r>
          </a:p>
          <a:p>
            <a:r>
              <a:rPr lang="el-GR" i="1" dirty="0"/>
              <a:t>                                                            σταγόνες, καθόλου βροχή</a:t>
            </a:r>
            <a:endParaRPr lang="en-GB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10F914-2A0D-4E63-8124-BF70283FEFB5}"/>
              </a:ext>
            </a:extLst>
          </p:cNvPr>
          <p:cNvSpPr/>
          <p:nvPr/>
        </p:nvSpPr>
        <p:spPr>
          <a:xfrm>
            <a:off x="4849504" y="1938537"/>
            <a:ext cx="7128769" cy="1881409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200" dirty="0"/>
              <a:t>Όταν υπάρχουν </a:t>
            </a:r>
            <a:r>
              <a:rPr lang="el-GR" sz="2200" i="1" u="sng" dirty="0"/>
              <a:t>σύννεφα</a:t>
            </a:r>
            <a:r>
              <a:rPr lang="el-GR" sz="2200" dirty="0"/>
              <a:t>, </a:t>
            </a:r>
            <a:r>
              <a:rPr lang="el-GR" sz="2200" i="1" u="sng" dirty="0"/>
              <a:t>δεν είναι σίγουρο</a:t>
            </a:r>
            <a:r>
              <a:rPr lang="el-GR" sz="2200" dirty="0"/>
              <a:t> ότι θα βρέξει.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200" dirty="0"/>
              <a:t>Κάποιες μέρες υπάρχουν σύννεφα αλλά δεν βρέχει,  ενώ κάποιες άλλες μέρες υπάρχουν σύννεφα και βρέχει.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200" dirty="0"/>
              <a:t>Όταν ο καιρός είναι </a:t>
            </a:r>
            <a:r>
              <a:rPr lang="el-GR" sz="2200" i="1" u="sng" dirty="0"/>
              <a:t>αίθριος</a:t>
            </a:r>
            <a:r>
              <a:rPr lang="el-GR" sz="2200" dirty="0"/>
              <a:t> (καθόλου σύννεφα), τότε </a:t>
            </a:r>
            <a:r>
              <a:rPr lang="el-GR" sz="2200" i="1" u="sng" dirty="0"/>
              <a:t>δεν υπάρχει πιθανότητα</a:t>
            </a:r>
            <a:r>
              <a:rPr lang="el-GR" sz="2200" dirty="0"/>
              <a:t> να βρέξει.</a:t>
            </a:r>
            <a:endParaRPr lang="en-GB" sz="22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C21232-1619-4DCF-93CB-2C7F6B9746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50" t="16883" r="10970" b="4173"/>
          <a:stretch/>
        </p:blipFill>
        <p:spPr>
          <a:xfrm>
            <a:off x="2993825" y="2188110"/>
            <a:ext cx="725708" cy="9730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19E8C4-AB87-4AD8-93E0-08EEFECC9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9885" y="2467373"/>
            <a:ext cx="689267" cy="97308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76E810A-FC21-4CAA-B34F-8D0B37B190D6}"/>
              </a:ext>
            </a:extLst>
          </p:cNvPr>
          <p:cNvSpPr txBox="1"/>
          <p:nvPr/>
        </p:nvSpPr>
        <p:spPr>
          <a:xfrm>
            <a:off x="11113476" y="-461"/>
            <a:ext cx="1252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Μάθημα 1</a:t>
            </a:r>
            <a:endParaRPr lang="en-CY" sz="1600" b="1" i="1" dirty="0"/>
          </a:p>
        </p:txBody>
      </p:sp>
    </p:spTree>
    <p:extLst>
      <p:ext uri="{BB962C8B-B14F-4D97-AF65-F5344CB8AC3E}">
        <p14:creationId xmlns:p14="http://schemas.microsoft.com/office/powerpoint/2010/main" val="243569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2774C-70E4-42ED-9F0F-EFCEF4E59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" y="1237097"/>
            <a:ext cx="12192000" cy="21919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039D40E1-6FC8-4AB7-9657-AAB3581085EC}"/>
              </a:ext>
            </a:extLst>
          </p:cNvPr>
          <p:cNvSpPr/>
          <p:nvPr/>
        </p:nvSpPr>
        <p:spPr>
          <a:xfrm>
            <a:off x="2509018" y="52201"/>
            <a:ext cx="6887950" cy="5485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/>
              <a:t>2. Βροχόπτωση </a:t>
            </a:r>
            <a:r>
              <a:rPr lang="el-GR" sz="3200" dirty="0"/>
              <a:t>(η βροχή που πέφτει)</a:t>
            </a:r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2662DB6B-58AB-4EF4-BFF8-845204AF3A91}"/>
              </a:ext>
            </a:extLst>
          </p:cNvPr>
          <p:cNvSpPr/>
          <p:nvPr/>
        </p:nvSpPr>
        <p:spPr>
          <a:xfrm>
            <a:off x="54753" y="746703"/>
            <a:ext cx="12045461" cy="446971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300" dirty="0">
                <a:solidFill>
                  <a:schemeClr val="tx1"/>
                </a:solidFill>
              </a:rPr>
              <a:t>Πώς</a:t>
            </a:r>
            <a:r>
              <a:rPr lang="en-US" sz="2300" dirty="0">
                <a:solidFill>
                  <a:schemeClr val="tx1"/>
                </a:solidFill>
              </a:rPr>
              <a:t> </a:t>
            </a:r>
            <a:r>
              <a:rPr lang="el-GR" sz="2300" dirty="0">
                <a:solidFill>
                  <a:schemeClr val="tx1"/>
                </a:solidFill>
              </a:rPr>
              <a:t>μπορούμε να ξέρουμε, κάθε στιγμή, πώς είναι ο καιρός στις διάφορες περιοχές της Κύπρου; 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2D89CD-90EA-4A18-A54B-A9AF3D6C4CAB}"/>
              </a:ext>
            </a:extLst>
          </p:cNvPr>
          <p:cNvSpPr/>
          <p:nvPr/>
        </p:nvSpPr>
        <p:spPr>
          <a:xfrm>
            <a:off x="42721" y="3756074"/>
            <a:ext cx="8474188" cy="301032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200" dirty="0"/>
              <a:t>Για να ξέρουμε </a:t>
            </a:r>
            <a:r>
              <a:rPr lang="el-GR" sz="2200" i="1" u="sng" dirty="0"/>
              <a:t>πόσο βρέχει</a:t>
            </a:r>
            <a:r>
              <a:rPr lang="el-GR" sz="2200" i="1" dirty="0"/>
              <a:t> </a:t>
            </a:r>
            <a:r>
              <a:rPr lang="el-GR" sz="2200" dirty="0"/>
              <a:t>σ’ έναν τόπο, μπορούμε να μαζέψουμε τη βροχή σ’ ένα δοχείο και να τη μετρήσουμε. Το ειδικό αυτό δοχείο λέγεται </a:t>
            </a:r>
            <a:r>
              <a:rPr lang="el-GR" sz="2200" i="1" u="sng" dirty="0"/>
              <a:t>«βροχόμετρο»</a:t>
            </a:r>
            <a:r>
              <a:rPr lang="el-GR" sz="2200" i="1" dirty="0"/>
              <a:t>. </a:t>
            </a:r>
            <a:r>
              <a:rPr lang="el-GR" sz="2200" dirty="0"/>
              <a:t>Το ύψος που έχει το νερό που μαζεύεται στο βροχόμετρο, σε μια μέρα, είναι </a:t>
            </a:r>
            <a:r>
              <a:rPr lang="el-GR" sz="2200" i="1" dirty="0"/>
              <a:t>το </a:t>
            </a:r>
            <a:r>
              <a:rPr lang="el-GR" sz="2200" i="1" u="sng" dirty="0"/>
              <a:t>ύψος της βροχόπτωσης της μέρας</a:t>
            </a:r>
            <a:r>
              <a:rPr lang="el-GR" sz="2200" dirty="0"/>
              <a:t>. Ο υπολογισμός της βροχής που μαζεύεται σ’ έναν χρόνο, είναι το </a:t>
            </a:r>
            <a:r>
              <a:rPr lang="el-GR" sz="2200" i="1" u="sng" dirty="0"/>
              <a:t>ύψος της βροχόπτωσης για όλο τον χρόνο</a:t>
            </a:r>
            <a:r>
              <a:rPr lang="el-GR" sz="2200" dirty="0"/>
              <a:t>. </a:t>
            </a:r>
          </a:p>
          <a:p>
            <a:pPr algn="just"/>
            <a:endParaRPr lang="el-GR" sz="2200" dirty="0"/>
          </a:p>
          <a:p>
            <a:pPr algn="just"/>
            <a:r>
              <a:rPr lang="el-GR" sz="2200" dirty="0"/>
              <a:t>Το Τμήμα Μετεωρολογίας κάνει μετρήσεις της βροχόπτωσης με βροχόμετρα, για όλη την Κύπρο. </a:t>
            </a:r>
            <a:endParaRPr lang="en-GB" sz="2200" dirty="0"/>
          </a:p>
        </p:txBody>
      </p:sp>
      <p:pic>
        <p:nvPicPr>
          <p:cNvPr id="1026" name="Picture 2" descr="Πειράματα Φυσικής με Απλά Υλικά Science Experiments for Kids ...">
            <a:extLst>
              <a:ext uri="{FF2B5EF4-FFF2-40B4-BE49-F238E27FC236}">
                <a16:creationId xmlns:a16="http://schemas.microsoft.com/office/drawing/2014/main" id="{84F53AE6-5709-41B7-9065-964F4ED7E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445" y="4458504"/>
            <a:ext cx="1747321" cy="23208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410F914-2A0D-4E63-8124-BF70283FEFB5}"/>
              </a:ext>
            </a:extLst>
          </p:cNvPr>
          <p:cNvSpPr/>
          <p:nvPr/>
        </p:nvSpPr>
        <p:spPr>
          <a:xfrm>
            <a:off x="1488721" y="1450342"/>
            <a:ext cx="9610687" cy="197865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l-GR" sz="2400" dirty="0"/>
              <a:t>Το </a:t>
            </a:r>
            <a:r>
              <a:rPr lang="el-GR" sz="2400" i="1" u="sng" dirty="0"/>
              <a:t>Τμήμα Μετεωρολογίας</a:t>
            </a:r>
            <a:r>
              <a:rPr lang="el-GR" sz="2400" i="1" dirty="0"/>
              <a:t> </a:t>
            </a:r>
            <a:r>
              <a:rPr lang="el-GR" sz="2400" dirty="0"/>
              <a:t>είναι το υπεύθυνο τμήμα του κράτους το οποίο ασχολείται με τον καιρό στην Κύπρο. Έχει δημιουργήσει </a:t>
            </a:r>
            <a:r>
              <a:rPr lang="el-GR" sz="2400" i="1" u="sng" dirty="0"/>
              <a:t>μετεωρολογικούς σταθμούς</a:t>
            </a:r>
            <a:r>
              <a:rPr lang="el-GR" sz="2400" dirty="0"/>
              <a:t> σε διάφορα σημεία της Κύπρου, όπου συγκεντρώνει πληροφορίες για τον καιρό, τις επεξεργάζεται και ενημερώνει τον κόσμο για τα φαινόμενα του καιρού και τις αλλαγές τους.</a:t>
            </a:r>
            <a:endParaRPr lang="en-GB" sz="2400" dirty="0"/>
          </a:p>
        </p:txBody>
      </p:sp>
      <p:pic>
        <p:nvPicPr>
          <p:cNvPr id="9" name="Picture 2" descr="http://www.agry.purdue.edu/turf/tips/2006/raingauge.jpg">
            <a:extLst>
              <a:ext uri="{FF2B5EF4-FFF2-40B4-BE49-F238E27FC236}">
                <a16:creationId xmlns:a16="http://schemas.microsoft.com/office/drawing/2014/main" id="{58E05926-3768-4E9F-8461-34513CFEE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910" y="3536187"/>
            <a:ext cx="2010952" cy="2674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4B1FF19-0A02-4A19-8D43-E7D9F996E545}"/>
              </a:ext>
            </a:extLst>
          </p:cNvPr>
          <p:cNvSpPr txBox="1"/>
          <p:nvPr/>
        </p:nvSpPr>
        <p:spPr>
          <a:xfrm>
            <a:off x="11113476" y="-461"/>
            <a:ext cx="1252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/>
              <a:t>Μάθημα </a:t>
            </a:r>
            <a:r>
              <a:rPr lang="en-US" sz="1600" b="1" i="1" dirty="0"/>
              <a:t>2</a:t>
            </a:r>
            <a:endParaRPr lang="en-CY" sz="1600" b="1" i="1" dirty="0"/>
          </a:p>
        </p:txBody>
      </p:sp>
    </p:spTree>
    <p:extLst>
      <p:ext uri="{BB962C8B-B14F-4D97-AF65-F5344CB8AC3E}">
        <p14:creationId xmlns:p14="http://schemas.microsoft.com/office/powerpoint/2010/main" val="91307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916266"/>
            <a:ext cx="11861442" cy="5859887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5" name="Picture 2" descr="http://www.agry.purdue.edu/turf/tips/2006/raingauge.jpg">
            <a:extLst>
              <a:ext uri="{FF2B5EF4-FFF2-40B4-BE49-F238E27FC236}">
                <a16:creationId xmlns:a16="http://schemas.microsoft.com/office/drawing/2014/main" id="{3101C329-1917-4C89-BC77-9F7C599CB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492" y="113257"/>
            <a:ext cx="2277891" cy="30295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6AF13692-61C6-47DF-9F3D-9F423CB26CC3}"/>
              </a:ext>
            </a:extLst>
          </p:cNvPr>
          <p:cNvSpPr/>
          <p:nvPr/>
        </p:nvSpPr>
        <p:spPr>
          <a:xfrm>
            <a:off x="1210973" y="241593"/>
            <a:ext cx="5783385" cy="79448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solidFill>
                  <a:srgbClr val="CC3399"/>
                </a:solidFill>
              </a:rPr>
              <a:t>Μέτρηση της βροχόπτωσης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2637889-9D6F-4C3D-8FFA-1CEEECBFF670}"/>
              </a:ext>
            </a:extLst>
          </p:cNvPr>
          <p:cNvGrpSpPr/>
          <p:nvPr/>
        </p:nvGrpSpPr>
        <p:grpSpPr>
          <a:xfrm>
            <a:off x="111617" y="1470730"/>
            <a:ext cx="8328423" cy="5387270"/>
            <a:chOff x="0" y="1187120"/>
            <a:chExt cx="8328423" cy="538727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688BE14-AD49-4199-9808-B203B393FD87}"/>
                </a:ext>
              </a:extLst>
            </p:cNvPr>
            <p:cNvGrpSpPr/>
            <p:nvPr/>
          </p:nvGrpSpPr>
          <p:grpSpPr>
            <a:xfrm>
              <a:off x="0" y="1187120"/>
              <a:ext cx="8216574" cy="5155900"/>
              <a:chOff x="111617" y="1620254"/>
              <a:chExt cx="8216574" cy="5155900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86A6F20D-2DA4-4C46-B2B4-F32A929D73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617" y="1620254"/>
                <a:ext cx="8216574" cy="5155900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39B4677-3029-4B1D-985F-27C3BC504952}"/>
                  </a:ext>
                </a:extLst>
              </p:cNvPr>
              <p:cNvSpPr txBox="1"/>
              <p:nvPr/>
            </p:nvSpPr>
            <p:spPr>
              <a:xfrm>
                <a:off x="599094" y="1620254"/>
                <a:ext cx="55505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>
                    <a:solidFill>
                      <a:schemeClr val="bg1"/>
                    </a:solidFill>
                  </a:rPr>
                  <a:t>Μετρήσεις σταθμών Τμήματος Μετεωρολογίας</a:t>
                </a:r>
                <a:endParaRPr lang="en-CY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2FCEC6E-9B85-47D1-A729-B4B27345BE9B}"/>
                </a:ext>
              </a:extLst>
            </p:cNvPr>
            <p:cNvSpPr txBox="1"/>
            <p:nvPr/>
          </p:nvSpPr>
          <p:spPr>
            <a:xfrm>
              <a:off x="3773296" y="6266613"/>
              <a:ext cx="45551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u="sng" dirty="0">
                  <a:solidFill>
                    <a:srgbClr val="0563C1"/>
                  </a:solidFill>
                  <a:hlinkClick r:id="rId4"/>
                </a:rPr>
                <a:t>http://weather.cyi.ac.cy/el/</a:t>
              </a:r>
              <a:r>
                <a:rPr lang="el-GR" sz="1400" u="sng" dirty="0">
                  <a:hlinkClick r:id="rId4"/>
                </a:rPr>
                <a:t>dom-stations-2</a:t>
              </a:r>
              <a:r>
                <a:rPr lang="el-GR" sz="1400" dirty="0">
                  <a:hlinkClick r:id="rId4"/>
                </a:rPr>
                <a:t>/</a:t>
              </a:r>
              <a:r>
                <a:rPr lang="el-GR" sz="1400" dirty="0"/>
                <a:t> (3 Μαΐου 2020)</a:t>
              </a:r>
              <a:endParaRPr lang="en-CY" sz="1400" dirty="0"/>
            </a:p>
          </p:txBody>
        </p:sp>
      </p:grpSp>
      <p:pic>
        <p:nvPicPr>
          <p:cNvPr id="1028" name="Picture 4" descr="Βροχόμετρο Φωτογραφίες Αρχείου, Royalty Free Βροχόμετρο Εικόνες ...">
            <a:extLst>
              <a:ext uri="{FF2B5EF4-FFF2-40B4-BE49-F238E27FC236}">
                <a16:creationId xmlns:a16="http://schemas.microsoft.com/office/drawing/2014/main" id="{0C30C199-AFBC-4BFE-BBC9-4935B68F2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4980" y="3781274"/>
            <a:ext cx="2019711" cy="30295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9F4843D-78B4-4E44-9EF3-7A2BC8A89040}"/>
              </a:ext>
            </a:extLst>
          </p:cNvPr>
          <p:cNvSpPr txBox="1"/>
          <p:nvPr/>
        </p:nvSpPr>
        <p:spPr>
          <a:xfrm>
            <a:off x="9365955" y="3223034"/>
            <a:ext cx="1863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βροχόμετρα</a:t>
            </a:r>
            <a:endParaRPr lang="en-CY" sz="2400" b="1" dirty="0"/>
          </a:p>
        </p:txBody>
      </p:sp>
    </p:spTree>
    <p:extLst>
      <p:ext uri="{BB962C8B-B14F-4D97-AF65-F5344CB8AC3E}">
        <p14:creationId xmlns:p14="http://schemas.microsoft.com/office/powerpoint/2010/main" val="420335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7761844-CD1C-4A75-8080-A1B469103CC9}"/>
              </a:ext>
            </a:extLst>
          </p:cNvPr>
          <p:cNvGrpSpPr>
            <a:grpSpLocks noChangeAspect="1"/>
          </p:cNvGrpSpPr>
          <p:nvPr/>
        </p:nvGrpSpPr>
        <p:grpSpPr>
          <a:xfrm>
            <a:off x="2491464" y="892329"/>
            <a:ext cx="5512412" cy="3775010"/>
            <a:chOff x="1909875" y="151961"/>
            <a:chExt cx="6146665" cy="4209363"/>
          </a:xfrm>
        </p:grpSpPr>
        <p:sp>
          <p:nvSpPr>
            <p:cNvPr id="49" name="TextBox 48"/>
            <p:cNvSpPr txBox="1"/>
            <p:nvPr/>
          </p:nvSpPr>
          <p:spPr>
            <a:xfrm>
              <a:off x="1909875" y="3956778"/>
              <a:ext cx="14384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10 χιλιοστά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814E053-3C12-403E-A4D6-F6B3247F692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56539" y="717127"/>
              <a:ext cx="3600001" cy="3600001"/>
              <a:chOff x="4871863" y="569640"/>
              <a:chExt cx="5256585" cy="5256584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2CEA1360-5F22-4782-B31A-2F421AB541EC}"/>
                  </a:ext>
                </a:extLst>
              </p:cNvPr>
              <p:cNvGrpSpPr/>
              <p:nvPr/>
            </p:nvGrpSpPr>
            <p:grpSpPr>
              <a:xfrm>
                <a:off x="4871864" y="569640"/>
                <a:ext cx="5256584" cy="5256584"/>
                <a:chOff x="2051720" y="569640"/>
                <a:chExt cx="5256584" cy="5256584"/>
              </a:xfrm>
            </p:grpSpPr>
            <p:pic>
              <p:nvPicPr>
                <p:cNvPr id="31" name="Picture 2" descr="http://www.skyriderforkids.com/doubletakes/Images/y_rainfall_light.gif">
                  <a:extLst>
                    <a:ext uri="{FF2B5EF4-FFF2-40B4-BE49-F238E27FC236}">
                      <a16:creationId xmlns:a16="http://schemas.microsoft.com/office/drawing/2014/main" id="{3A3ECD7D-630D-4678-8BD1-A966F26F4D6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051720" y="569640"/>
                  <a:ext cx="5256584" cy="525658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71AA4B16-8490-4C66-92CA-E1C5D8C6DA7D}"/>
                    </a:ext>
                  </a:extLst>
                </p:cNvPr>
                <p:cNvSpPr/>
                <p:nvPr/>
              </p:nvSpPr>
              <p:spPr>
                <a:xfrm>
                  <a:off x="2051720" y="5157192"/>
                  <a:ext cx="5256584" cy="66903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  <a:alpha val="84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D698808D-5126-4DCB-8918-E907A8BCB4CF}"/>
                  </a:ext>
                </a:extLst>
              </p:cNvPr>
              <p:cNvCxnSpPr/>
              <p:nvPr/>
            </p:nvCxnSpPr>
            <p:spPr>
              <a:xfrm>
                <a:off x="4871863" y="5142148"/>
                <a:ext cx="0" cy="66903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70BE76B-33CA-430A-9CCB-3945EBB39E63}"/>
                </a:ext>
              </a:extLst>
            </p:cNvPr>
            <p:cNvGrpSpPr/>
            <p:nvPr/>
          </p:nvGrpSpPr>
          <p:grpSpPr>
            <a:xfrm>
              <a:off x="3296219" y="1899377"/>
              <a:ext cx="926351" cy="2461947"/>
              <a:chOff x="3268083" y="1885309"/>
              <a:chExt cx="926351" cy="2461946"/>
            </a:xfrm>
          </p:grpSpPr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A9CA2440-0F5F-452B-A94D-A819321D92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93234" y="1885309"/>
                <a:ext cx="855451" cy="2052952"/>
              </a:xfrm>
              <a:prstGeom prst="rect">
                <a:avLst/>
              </a:prstGeom>
            </p:spPr>
          </p:pic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D9A79E0A-13A6-41C0-A45A-FEDE19924B59}"/>
                  </a:ext>
                </a:extLst>
              </p:cNvPr>
              <p:cNvGrpSpPr/>
              <p:nvPr/>
            </p:nvGrpSpPr>
            <p:grpSpPr>
              <a:xfrm>
                <a:off x="3268083" y="2424596"/>
                <a:ext cx="905753" cy="1922659"/>
                <a:chOff x="1331640" y="3140966"/>
                <a:chExt cx="1296144" cy="2751350"/>
              </a:xfrm>
            </p:grpSpPr>
            <p:sp>
              <p:nvSpPr>
                <p:cNvPr id="37" name="Can 3">
                  <a:extLst>
                    <a:ext uri="{FF2B5EF4-FFF2-40B4-BE49-F238E27FC236}">
                      <a16:creationId xmlns:a16="http://schemas.microsoft.com/office/drawing/2014/main" id="{1B52697C-5258-4DF8-AC98-ADD4A5B89236}"/>
                    </a:ext>
                  </a:extLst>
                </p:cNvPr>
                <p:cNvSpPr/>
                <p:nvPr/>
              </p:nvSpPr>
              <p:spPr>
                <a:xfrm>
                  <a:off x="1331640" y="3140966"/>
                  <a:ext cx="1296144" cy="2751348"/>
                </a:xfrm>
                <a:prstGeom prst="can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 dirty="0"/>
                </a:p>
              </p:txBody>
            </p:sp>
            <p:sp>
              <p:nvSpPr>
                <p:cNvPr id="38" name="Can 5">
                  <a:extLst>
                    <a:ext uri="{FF2B5EF4-FFF2-40B4-BE49-F238E27FC236}">
                      <a16:creationId xmlns:a16="http://schemas.microsoft.com/office/drawing/2014/main" id="{CCF1C8A6-AB90-4BE9-8FB5-04275074008E}"/>
                    </a:ext>
                  </a:extLst>
                </p:cNvPr>
                <p:cNvSpPr/>
                <p:nvPr/>
              </p:nvSpPr>
              <p:spPr>
                <a:xfrm>
                  <a:off x="1331640" y="5157192"/>
                  <a:ext cx="1296144" cy="735124"/>
                </a:xfrm>
                <a:prstGeom prst="can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 dirty="0"/>
                </a:p>
              </p:txBody>
            </p:sp>
          </p:grp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3AADFA53-79E0-4B84-B57B-26BD02466D4B}"/>
                  </a:ext>
                </a:extLst>
              </p:cNvPr>
              <p:cNvCxnSpPr/>
              <p:nvPr/>
            </p:nvCxnSpPr>
            <p:spPr>
              <a:xfrm>
                <a:off x="4194434" y="3844058"/>
                <a:ext cx="0" cy="45701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F0C5DA2-C62E-49CF-A73A-C545DA6E021E}"/>
                </a:ext>
              </a:extLst>
            </p:cNvPr>
            <p:cNvSpPr txBox="1"/>
            <p:nvPr/>
          </p:nvSpPr>
          <p:spPr>
            <a:xfrm>
              <a:off x="4555018" y="151961"/>
              <a:ext cx="3202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μέτρια βροχόπτωση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E204DAA-A603-4793-907F-3E0A1A573988}"/>
              </a:ext>
            </a:extLst>
          </p:cNvPr>
          <p:cNvGrpSpPr>
            <a:grpSpLocks noChangeAspect="1"/>
          </p:cNvGrpSpPr>
          <p:nvPr/>
        </p:nvGrpSpPr>
        <p:grpSpPr>
          <a:xfrm>
            <a:off x="6502634" y="2999062"/>
            <a:ext cx="5600248" cy="3826769"/>
            <a:chOff x="5982483" y="2643632"/>
            <a:chExt cx="6120399" cy="41822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296CD94-53FE-442E-8F76-369125AB41F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493508" y="3193749"/>
              <a:ext cx="3609374" cy="3600000"/>
              <a:chOff x="4837159" y="548680"/>
              <a:chExt cx="5291289" cy="5277544"/>
            </a:xfrm>
          </p:grpSpPr>
          <p:pic>
            <p:nvPicPr>
              <p:cNvPr id="3074" name="Picture 2" descr="http://www.skyriderforkids.com/doubletakes/Images/y_rainfall_heavy.gif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1864" y="548680"/>
                <a:ext cx="5256584" cy="52565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4871864" y="4642503"/>
                <a:ext cx="5256584" cy="1183721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  <a:alpha val="68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8" name="Straight Arrow Connector 47"/>
              <p:cNvCxnSpPr/>
              <p:nvPr/>
            </p:nvCxnSpPr>
            <p:spPr>
              <a:xfrm>
                <a:off x="4837159" y="4642503"/>
                <a:ext cx="0" cy="1152128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1" name="TextBox 50"/>
            <p:cNvSpPr txBox="1"/>
            <p:nvPr/>
          </p:nvSpPr>
          <p:spPr>
            <a:xfrm>
              <a:off x="8679976" y="2643632"/>
              <a:ext cx="3202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βαριά βροχόπτωση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43B6DA1-1C63-4B2F-9AFE-CFFD3F66BABE}"/>
                </a:ext>
              </a:extLst>
            </p:cNvPr>
            <p:cNvGrpSpPr/>
            <p:nvPr/>
          </p:nvGrpSpPr>
          <p:grpSpPr>
            <a:xfrm>
              <a:off x="7380032" y="4484796"/>
              <a:ext cx="880856" cy="2341036"/>
              <a:chOff x="7251696" y="4436670"/>
              <a:chExt cx="880856" cy="2341036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156C7C4F-01CF-4BF8-8F99-2C73C9E7ED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75612" y="4436670"/>
                <a:ext cx="813438" cy="1952129"/>
              </a:xfrm>
              <a:prstGeom prst="rect">
                <a:avLst/>
              </a:prstGeom>
            </p:spPr>
          </p:pic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4EC5D0B3-F1FC-4F52-BC11-62C8CD0A1103}"/>
                  </a:ext>
                </a:extLst>
              </p:cNvPr>
              <p:cNvGrpSpPr/>
              <p:nvPr/>
            </p:nvGrpSpPr>
            <p:grpSpPr>
              <a:xfrm>
                <a:off x="7251696" y="4949473"/>
                <a:ext cx="861270" cy="1828233"/>
                <a:chOff x="1331640" y="3140968"/>
                <a:chExt cx="1296144" cy="2751348"/>
              </a:xfrm>
            </p:grpSpPr>
            <p:sp>
              <p:nvSpPr>
                <p:cNvPr id="47" name="Can 6">
                  <a:extLst>
                    <a:ext uri="{FF2B5EF4-FFF2-40B4-BE49-F238E27FC236}">
                      <a16:creationId xmlns:a16="http://schemas.microsoft.com/office/drawing/2014/main" id="{DDAF8DF7-0B35-4F90-82D6-4B38E3A2A952}"/>
                    </a:ext>
                  </a:extLst>
                </p:cNvPr>
                <p:cNvSpPr/>
                <p:nvPr/>
              </p:nvSpPr>
              <p:spPr>
                <a:xfrm>
                  <a:off x="1331640" y="3140968"/>
                  <a:ext cx="1296144" cy="2751348"/>
                </a:xfrm>
                <a:prstGeom prst="can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2" name="Can 7">
                  <a:extLst>
                    <a:ext uri="{FF2B5EF4-FFF2-40B4-BE49-F238E27FC236}">
                      <a16:creationId xmlns:a16="http://schemas.microsoft.com/office/drawing/2014/main" id="{E5D7490F-F0D0-449A-B5BE-871F31EB2508}"/>
                    </a:ext>
                  </a:extLst>
                </p:cNvPr>
                <p:cNvSpPr/>
                <p:nvPr/>
              </p:nvSpPr>
              <p:spPr>
                <a:xfrm>
                  <a:off x="1331640" y="4524164"/>
                  <a:ext cx="1296144" cy="1368152"/>
                </a:xfrm>
                <a:prstGeom prst="can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79DC9A17-09E2-4371-B025-2D488EF418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32552" y="5957219"/>
                <a:ext cx="0" cy="765573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F8BE249-BEC4-4BC4-8D81-B9DE18F4B8DC}"/>
                </a:ext>
              </a:extLst>
            </p:cNvPr>
            <p:cNvSpPr txBox="1"/>
            <p:nvPr/>
          </p:nvSpPr>
          <p:spPr>
            <a:xfrm>
              <a:off x="5982483" y="6279701"/>
              <a:ext cx="14384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25</a:t>
              </a:r>
              <a:r>
                <a:rPr lang="el-GR" b="1" dirty="0">
                  <a:solidFill>
                    <a:srgbClr val="FF0000"/>
                  </a:solidFill>
                </a:rPr>
                <a:t> χιλιοστά</a:t>
              </a:r>
            </a:p>
          </p:txBody>
        </p:sp>
      </p:grpSp>
      <p:sp>
        <p:nvSpPr>
          <p:cNvPr id="54" name="Rounded Rectangle 8">
            <a:extLst>
              <a:ext uri="{FF2B5EF4-FFF2-40B4-BE49-F238E27FC236}">
                <a16:creationId xmlns:a16="http://schemas.microsoft.com/office/drawing/2014/main" id="{328F9C20-8CC8-4651-8B83-3F1FA7335459}"/>
              </a:ext>
            </a:extLst>
          </p:cNvPr>
          <p:cNvSpPr/>
          <p:nvPr/>
        </p:nvSpPr>
        <p:spPr>
          <a:xfrm>
            <a:off x="8102993" y="7199"/>
            <a:ext cx="4066102" cy="193837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i="1" u="sng" dirty="0">
                <a:solidFill>
                  <a:srgbClr val="CC3399"/>
                </a:solidFill>
              </a:rPr>
              <a:t>Βροχόμετρο</a:t>
            </a:r>
            <a:r>
              <a:rPr lang="el-GR" sz="2400" dirty="0">
                <a:solidFill>
                  <a:srgbClr val="CC3399"/>
                </a:solidFill>
              </a:rPr>
              <a:t> </a:t>
            </a:r>
          </a:p>
          <a:p>
            <a:pPr algn="ctr"/>
            <a:r>
              <a:rPr lang="el-GR" sz="2400" dirty="0">
                <a:solidFill>
                  <a:srgbClr val="CC3399"/>
                </a:solidFill>
              </a:rPr>
              <a:t>όργανο μέτρησης της βροχής</a:t>
            </a:r>
          </a:p>
          <a:p>
            <a:pPr algn="ctr"/>
            <a:r>
              <a:rPr lang="en-US" i="1" dirty="0">
                <a:solidFill>
                  <a:srgbClr val="CC3399"/>
                </a:solidFill>
              </a:rPr>
              <a:t>(</a:t>
            </a:r>
            <a:r>
              <a:rPr lang="el-GR" i="1" dirty="0">
                <a:solidFill>
                  <a:srgbClr val="CC3399"/>
                </a:solidFill>
              </a:rPr>
              <a:t>μέτρηση σε χιλιοστά</a:t>
            </a:r>
            <a:r>
              <a:rPr lang="en-US" i="1" dirty="0">
                <a:solidFill>
                  <a:srgbClr val="CC3399"/>
                </a:solidFill>
              </a:rPr>
              <a:t>    </a:t>
            </a:r>
            <a:r>
              <a:rPr lang="el-GR" i="1" dirty="0">
                <a:solidFill>
                  <a:srgbClr val="CC3399"/>
                </a:solidFill>
              </a:rPr>
              <a:t>1</a:t>
            </a:r>
            <a:r>
              <a:rPr lang="en-US" i="1" dirty="0">
                <a:solidFill>
                  <a:srgbClr val="CC3399"/>
                </a:solidFill>
              </a:rPr>
              <a:t>cm=10mm)</a:t>
            </a:r>
            <a:endParaRPr lang="el-GR" i="1" dirty="0">
              <a:solidFill>
                <a:srgbClr val="CC3399"/>
              </a:solidFill>
            </a:endParaRPr>
          </a:p>
          <a:p>
            <a:pPr algn="ctr"/>
            <a:endParaRPr lang="el-GR" sz="1400" dirty="0">
              <a:solidFill>
                <a:srgbClr val="CC3399"/>
              </a:solidFill>
            </a:endParaRPr>
          </a:p>
          <a:p>
            <a:pPr algn="ctr"/>
            <a:r>
              <a:rPr lang="el-GR" sz="2400" b="1" i="1" u="sng" dirty="0">
                <a:solidFill>
                  <a:srgbClr val="CC3399"/>
                </a:solidFill>
              </a:rPr>
              <a:t>Ύψος βροχόπτωσης</a:t>
            </a:r>
            <a:r>
              <a:rPr lang="el-GR" sz="2400" dirty="0">
                <a:solidFill>
                  <a:srgbClr val="CC3399"/>
                </a:solidFill>
              </a:rPr>
              <a:t> </a:t>
            </a:r>
          </a:p>
          <a:p>
            <a:pPr algn="ctr"/>
            <a:r>
              <a:rPr lang="el-GR" sz="2400" dirty="0">
                <a:solidFill>
                  <a:srgbClr val="CC3399"/>
                </a:solidFill>
              </a:rPr>
              <a:t>πόσο βρέχει σε έναν τόπο</a:t>
            </a:r>
          </a:p>
        </p:txBody>
      </p:sp>
      <p:pic>
        <p:nvPicPr>
          <p:cNvPr id="15" name="Picture 2" descr="http://www.skyriderforkids.com/doubletakes/Images/y_rainfall_none.gif">
            <a:extLst>
              <a:ext uri="{FF2B5EF4-FFF2-40B4-BE49-F238E27FC236}">
                <a16:creationId xmlns:a16="http://schemas.microsoft.com/office/drawing/2014/main" id="{573261D2-97F5-4913-AB8F-9B74658BA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6" y="396223"/>
            <a:ext cx="2867785" cy="286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C8C15AC-7707-4C04-8C17-92EE31B458A8}"/>
              </a:ext>
            </a:extLst>
          </p:cNvPr>
          <p:cNvSpPr txBox="1"/>
          <p:nvPr/>
        </p:nvSpPr>
        <p:spPr>
          <a:xfrm>
            <a:off x="-196576" y="-65356"/>
            <a:ext cx="3480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ξηρασία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(αίθριος καιρός)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Can 3">
            <a:extLst>
              <a:ext uri="{FF2B5EF4-FFF2-40B4-BE49-F238E27FC236}">
                <a16:creationId xmlns:a16="http://schemas.microsoft.com/office/drawing/2014/main" id="{F9E2DD95-7032-4520-BB57-0E73BBE60FE1}"/>
              </a:ext>
            </a:extLst>
          </p:cNvPr>
          <p:cNvSpPr/>
          <p:nvPr/>
        </p:nvSpPr>
        <p:spPr>
          <a:xfrm>
            <a:off x="3070284" y="383237"/>
            <a:ext cx="812839" cy="1619776"/>
          </a:xfrm>
          <a:prstGeom prst="can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512D50A-B3F1-476F-B168-C62D97506992}"/>
              </a:ext>
            </a:extLst>
          </p:cNvPr>
          <p:cNvSpPr txBox="1"/>
          <p:nvPr/>
        </p:nvSpPr>
        <p:spPr>
          <a:xfrm>
            <a:off x="2871352" y="1941961"/>
            <a:ext cx="1185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0 χιλιοστά</a:t>
            </a:r>
          </a:p>
        </p:txBody>
      </p:sp>
    </p:spTree>
    <p:extLst>
      <p:ext uri="{BB962C8B-B14F-4D97-AF65-F5344CB8AC3E}">
        <p14:creationId xmlns:p14="http://schemas.microsoft.com/office/powerpoint/2010/main" val="36199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B955F-0E85-4C10-BF31-8B8A35D6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76" y="11316"/>
            <a:ext cx="5028027" cy="381820"/>
          </a:xfrm>
        </p:spPr>
        <p:txBody>
          <a:bodyPr>
            <a:noAutofit/>
          </a:bodyPr>
          <a:lstStyle/>
          <a:p>
            <a:pPr algn="ctr"/>
            <a:r>
              <a:rPr lang="el-GR" sz="3200" b="1" i="1" dirty="0">
                <a:solidFill>
                  <a:srgbClr val="0070C0"/>
                </a:solidFill>
              </a:rPr>
              <a:t>Πώς περιγράφω τον καιρό;</a:t>
            </a:r>
            <a:endParaRPr lang="en-CY" sz="3200" b="1" i="1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2CFCABC-39E4-42E3-9E4B-5744686715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300502"/>
              </p:ext>
            </p:extLst>
          </p:nvPr>
        </p:nvGraphicFramePr>
        <p:xfrm>
          <a:off x="351690" y="888310"/>
          <a:ext cx="11563644" cy="592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9139">
                  <a:extLst>
                    <a:ext uri="{9D8B030D-6E8A-4147-A177-3AD203B41FA5}">
                      <a16:colId xmlns:a16="http://schemas.microsoft.com/office/drawing/2014/main" val="1951895439"/>
                    </a:ext>
                  </a:extLst>
                </a:gridCol>
                <a:gridCol w="3072468">
                  <a:extLst>
                    <a:ext uri="{9D8B030D-6E8A-4147-A177-3AD203B41FA5}">
                      <a16:colId xmlns:a16="http://schemas.microsoft.com/office/drawing/2014/main" val="3491932945"/>
                    </a:ext>
                  </a:extLst>
                </a:gridCol>
                <a:gridCol w="2812037">
                  <a:extLst>
                    <a:ext uri="{9D8B030D-6E8A-4147-A177-3AD203B41FA5}">
                      <a16:colId xmlns:a16="http://schemas.microsoft.com/office/drawing/2014/main" val="4049093520"/>
                    </a:ext>
                  </a:extLst>
                </a:gridCol>
              </a:tblGrid>
              <a:tr h="453038">
                <a:tc>
                  <a:txBody>
                    <a:bodyPr/>
                    <a:lstStyle/>
                    <a:p>
                      <a:pPr algn="ctr"/>
                      <a:r>
                        <a:rPr lang="el-GR" sz="2400" i="0" dirty="0">
                          <a:solidFill>
                            <a:schemeClr val="bg1"/>
                          </a:solidFill>
                        </a:rPr>
                        <a:t>ήλιος – σύννεφα</a:t>
                      </a:r>
                      <a:endParaRPr lang="en-CY" sz="2400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άνεμος</a:t>
                      </a:r>
                      <a:endParaRPr lang="en-CY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92058"/>
                  </a:ext>
                </a:extLst>
              </a:tr>
              <a:tr h="2418875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endParaRPr lang="el-GR" sz="2000" dirty="0">
                        <a:solidFill>
                          <a:srgbClr val="CC3399"/>
                        </a:solidFill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l-G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ηλιοφάνεια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l-G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αίθριος καιρός – καθόλου σύννεφα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l-G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συννεφιασμένος καιρός – ουρανός σκεπασμένος με σύννεφα / ο ήλιος δεν φαίνεται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l-GR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μερικώς συννεφιασμένος καιρός – αρκετά σύννεφα στον ουρανό / ο ήλιος κάποτε φαίνεται</a:t>
                      </a:r>
                      <a:endParaRPr lang="en-CY" sz="20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lang="en-C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bg1"/>
                          </a:solidFill>
                        </a:rPr>
                        <a:t>ένταση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…………………………………..……</a:t>
                      </a:r>
                    </a:p>
                    <a:p>
                      <a:pPr algn="ctr"/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>
                          <a:solidFill>
                            <a:schemeClr val="bg1"/>
                          </a:solidFill>
                        </a:rPr>
                        <a:t>κατεύθυνση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</a:rPr>
                        <a:t>………………………………………</a:t>
                      </a:r>
                      <a:endParaRPr lang="en-CY" sz="2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CY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14549"/>
                  </a:ext>
                </a:extLst>
              </a:tr>
              <a:tr h="511124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rgbClr val="FFFF00"/>
                          </a:solidFill>
                        </a:rPr>
                        <a:t>βροχή</a:t>
                      </a:r>
                      <a:endParaRPr lang="en-CY" sz="24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2400" b="1" dirty="0">
                          <a:solidFill>
                            <a:schemeClr val="bg1"/>
                          </a:solidFill>
                        </a:rPr>
                        <a:t>θερμοκρασία (άνεση)</a:t>
                      </a:r>
                      <a:endParaRPr lang="en-CY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20068"/>
                  </a:ext>
                </a:extLst>
              </a:tr>
              <a:tr h="234573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……………………………………………………………………………………….</a:t>
                      </a:r>
                      <a:endParaRPr lang="en-CY" dirty="0"/>
                    </a:p>
                    <a:p>
                      <a:endParaRPr lang="en-C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606471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87BAE2D9-42E8-4F14-9602-8BADE68E7172}"/>
              </a:ext>
            </a:extLst>
          </p:cNvPr>
          <p:cNvSpPr txBox="1">
            <a:spLocks/>
          </p:cNvSpPr>
          <p:nvPr/>
        </p:nvSpPr>
        <p:spPr>
          <a:xfrm>
            <a:off x="497060" y="415108"/>
            <a:ext cx="11563644" cy="536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200" b="1" dirty="0">
                <a:solidFill>
                  <a:srgbClr val="00B0F0"/>
                </a:solidFill>
              </a:rPr>
              <a:t>Συμπληρώνω τις νέες έννοιες που έμαθα, για να περιγράφω </a:t>
            </a:r>
            <a:r>
              <a:rPr lang="el-GR" sz="2200" b="1" i="1" dirty="0">
                <a:solidFill>
                  <a:srgbClr val="00B0F0"/>
                </a:solidFill>
              </a:rPr>
              <a:t>τη βροχόπτωση. </a:t>
            </a:r>
          </a:p>
        </p:txBody>
      </p:sp>
    </p:spTree>
    <p:extLst>
      <p:ext uri="{BB962C8B-B14F-4D97-AF65-F5344CB8AC3E}">
        <p14:creationId xmlns:p14="http://schemas.microsoft.com/office/powerpoint/2010/main" val="632695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2334</TotalTime>
  <Words>915</Words>
  <Application>Microsoft Office PowerPoint</Application>
  <PresentationFormat>Widescreen</PresentationFormat>
  <Paragraphs>116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Μελετούμε τον καιρό στην Κύπρο!</vt:lpstr>
      <vt:lpstr>Σημειώσεις για τον τρόπο εργασίας μου.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Πώς περιγράφω τον καιρό;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ο καιρός;</dc:title>
  <dc:creator>user</dc:creator>
  <cp:lastModifiedBy>Theodora Damianou</cp:lastModifiedBy>
  <cp:revision>94</cp:revision>
  <dcterms:created xsi:type="dcterms:W3CDTF">2020-04-09T05:32:31Z</dcterms:created>
  <dcterms:modified xsi:type="dcterms:W3CDTF">2021-01-29T07:21:16Z</dcterms:modified>
</cp:coreProperties>
</file>